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560" r:id="rId7"/>
    <p:sldId id="562" r:id="rId8"/>
    <p:sldId id="614" r:id="rId9"/>
    <p:sldId id="616" r:id="rId10"/>
    <p:sldId id="604" r:id="rId11"/>
    <p:sldId id="605" r:id="rId12"/>
    <p:sldId id="608" r:id="rId13"/>
    <p:sldId id="606" r:id="rId14"/>
    <p:sldId id="607" r:id="rId15"/>
    <p:sldId id="612" r:id="rId16"/>
    <p:sldId id="613" r:id="rId17"/>
    <p:sldId id="615" r:id="rId18"/>
    <p:sldId id="597" r:id="rId19"/>
    <p:sldId id="598" r:id="rId20"/>
    <p:sldId id="599" r:id="rId21"/>
    <p:sldId id="600" r:id="rId22"/>
    <p:sldId id="601" r:id="rId23"/>
    <p:sldId id="602" r:id="rId24"/>
    <p:sldId id="408" r:id="rId25"/>
    <p:sldId id="465" r:id="rId26"/>
    <p:sldId id="469" r:id="rId27"/>
    <p:sldId id="527" r:id="rId28"/>
    <p:sldId id="461" r:id="rId29"/>
    <p:sldId id="407" r:id="rId30"/>
    <p:sldId id="462" r:id="rId31"/>
    <p:sldId id="411" r:id="rId32"/>
    <p:sldId id="471" r:id="rId33"/>
    <p:sldId id="472" r:id="rId34"/>
    <p:sldId id="473" r:id="rId35"/>
    <p:sldId id="474" r:id="rId36"/>
    <p:sldId id="475" r:id="rId37"/>
    <p:sldId id="476" r:id="rId38"/>
    <p:sldId id="477" r:id="rId39"/>
    <p:sldId id="478" r:id="rId40"/>
    <p:sldId id="479" r:id="rId41"/>
    <p:sldId id="480" r:id="rId42"/>
    <p:sldId id="481" r:id="rId43"/>
    <p:sldId id="482" r:id="rId44"/>
    <p:sldId id="483" r:id="rId45"/>
    <p:sldId id="484" r:id="rId46"/>
    <p:sldId id="518" r:id="rId47"/>
    <p:sldId id="519" r:id="rId48"/>
    <p:sldId id="521" r:id="rId49"/>
    <p:sldId id="520" r:id="rId50"/>
    <p:sldId id="522" r:id="rId51"/>
    <p:sldId id="524" r:id="rId52"/>
    <p:sldId id="525" r:id="rId53"/>
    <p:sldId id="526" r:id="rId54"/>
    <p:sldId id="555" r:id="rId55"/>
    <p:sldId id="556" r:id="rId56"/>
    <p:sldId id="406" r:id="rId57"/>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198D"/>
    <a:srgbClr val="0558A8"/>
    <a:srgbClr val="B5B6B8"/>
    <a:srgbClr val="B8B9BB"/>
    <a:srgbClr val="C0C0C4"/>
    <a:srgbClr val="D6D9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varScale="1">
        <p:scale>
          <a:sx n="70" d="100"/>
          <a:sy n="70" d="100"/>
        </p:scale>
        <p:origin x="702"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DE6FC17-4584-49E1-A5E8-138AEF95BEAE}" srcId="{1D7F6E08-72A6-46CC-8870-C881D1493500}" destId="{D15727BE-4BB4-41E2-BFCD-1CE00CE9A014}" srcOrd="0" destOrd="0" parTransId="{1F3BA15B-B772-426D-8549-F05D47B0B0FC}" sibTransId="{021F6AB3-21C2-4079-A40A-CA1B5C51BD93}"/>
    <dgm:cxn modelId="{52F663AE-8FF1-4861-9406-5F91EDCE4B55}" type="presOf" srcId="{96CD46E7-D239-40C7-B5C4-376FEEE43C15}" destId="{D0718308-59AC-43E6-A882-4828EE4494C2}"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4D350B5F-3AD5-4164-B707-ADBAF6CCFEDB}" type="presOf" srcId="{A85E77B5-A1A5-43C8-9868-413E99F101A0}" destId="{8A478794-BDE0-4AD6-9479-89CDBFC37EB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1C5FE0BF-9B41-4D9F-9744-05056CBB86F3}" srcId="{1D7F6E08-72A6-46CC-8870-C881D1493500}" destId="{A5880797-7454-4E44-8518-F4D8354F0963}" srcOrd="2" destOrd="0" parTransId="{96CD46E7-D239-40C7-B5C4-376FEEE43C15}" sibTransId="{0076998F-56E1-4A10-A709-E2811BD7C4FB}"/>
    <dgm:cxn modelId="{E030C860-F77D-47B9-9D3E-4D2173308D93}" type="presOf" srcId="{A5880797-7454-4E44-8518-F4D8354F0963}" destId="{5E0D0BC9-3E91-4623-8C1A-C4A70EB3594B}"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63C50EEF-0A5F-417D-94B6-E32322FA3414}" type="presOf" srcId="{24DAAE02-02E7-4412-8074-A0C4CAA380D7}" destId="{3868CDED-247C-4EE9-95A2-ED400A267946}"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7BF12E45-7D77-4ECE-86CE-8A5B0614EE40}" type="presOf" srcId="{8EC5AF5E-9C9F-410A-A755-A3EA5186F948}" destId="{8A5CF0CE-3323-464D-9C63-05C1BDB053F5}"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4D5003AE-D7AC-4736-89B9-AFCE4AA10E12}" type="presOf" srcId="{EC1AFF77-9232-4EEB-95CB-85CEAB3B1FC0}" destId="{5AFF040D-0639-4120-9E39-DA822CF9F321}"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7E55FA35-1825-4338-BBCA-E82796238B50}" type="presOf" srcId="{3F25DA44-7F3E-4C17-A40B-7F663FDBEA65}" destId="{111DEAC9-5D4C-4A6A-A44E-082A26F60596}"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3935D3D4-1283-4C5E-AEEE-C886F89BA2AF}" type="presOf" srcId="{8EB1D179-D23D-41D4-AEEF-E4B9FEB06903}" destId="{BF708676-7EFC-4C81-9D3A-3E677EAC1C7B}" srcOrd="0"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82BA0429-3688-4464-ABBD-DB9B4585D50F}" srcId="{8EB1D179-D23D-41D4-AEEF-E4B9FEB06903}" destId="{3F25DA44-7F3E-4C17-A40B-7F663FDBEA65}" srcOrd="0" destOrd="0" parTransId="{EE9066D1-3403-4469-8E8C-0D40A82430F2}" sibTransId="{8EC5AF5E-9C9F-410A-A755-A3EA5186F948}"/>
    <dgm:cxn modelId="{B40A4AD5-81B3-4661-A2F3-64B7637BDC0A}" type="presOf" srcId="{2E2F4D3A-969C-4DB2-9FA9-5C4A40369351}" destId="{552FB8E7-A5FB-4CC3-94C3-CE0BDF19F9F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t>
        <a:bodyPr/>
        <a:lstStyle/>
        <a:p>
          <a:endParaRPr lang="es-ES"/>
        </a:p>
      </dgm:t>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t>
        <a:bodyPr/>
        <a:lstStyle/>
        <a:p>
          <a:endParaRPr lang="es-ES"/>
        </a:p>
      </dgm:t>
    </dgm:pt>
    <dgm:pt modelId="{DD9406C3-FC80-4468-A55B-122D744D43F0}" type="pres">
      <dgm:prSet presAssocID="{90DDC401-903F-495B-A387-FFA8A45891F6}" presName="descendantText" presStyleLbl="alignAccFollowNode1" presStyleIdx="0" presStyleCnt="3">
        <dgm:presLayoutVars>
          <dgm:bulletEnabled val="1"/>
        </dgm:presLayoutVars>
      </dgm:prSet>
      <dgm:spPr/>
      <dgm:t>
        <a:bodyPr/>
        <a:lstStyle/>
        <a:p>
          <a:endParaRPr lang="es-ES"/>
        </a:p>
      </dgm:t>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t>
        <a:bodyPr/>
        <a:lstStyle/>
        <a:p>
          <a:endParaRPr lang="es-ES"/>
        </a:p>
      </dgm:t>
    </dgm:pt>
    <dgm:pt modelId="{6EB2A58E-CA03-4F76-94B6-D8FE50231963}" type="pres">
      <dgm:prSet presAssocID="{A6685E83-BEEC-49B3-B40A-539E2C0D7A1A}" presName="descendantText" presStyleLbl="alignAccFollowNode1" presStyleIdx="1" presStyleCnt="3">
        <dgm:presLayoutVars>
          <dgm:bulletEnabled val="1"/>
        </dgm:presLayoutVars>
      </dgm:prSet>
      <dgm:spPr/>
      <dgm:t>
        <a:bodyPr/>
        <a:lstStyle/>
        <a:p>
          <a:endParaRPr lang="es-ES"/>
        </a:p>
      </dgm:t>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t>
        <a:bodyPr/>
        <a:lstStyle/>
        <a:p>
          <a:endParaRPr lang="es-ES"/>
        </a:p>
      </dgm:t>
    </dgm:pt>
    <dgm:pt modelId="{64028F0D-BE57-4642-92F7-303D4E45C524}" type="pres">
      <dgm:prSet presAssocID="{C8DDDFA1-AF37-4444-AAEB-D51CEE212719}" presName="descendantText" presStyleLbl="alignAccFollowNode1" presStyleIdx="2" presStyleCnt="3">
        <dgm:presLayoutVars>
          <dgm:bulletEnabled val="1"/>
        </dgm:presLayoutVars>
      </dgm:prSet>
      <dgm:spPr/>
      <dgm:t>
        <a:bodyPr/>
        <a:lstStyle/>
        <a:p>
          <a:endParaRPr lang="es-ES"/>
        </a:p>
      </dgm:t>
    </dgm:pt>
  </dgm:ptLst>
  <dgm:cxnLst>
    <dgm:cxn modelId="{DB59EEC3-6BB6-4359-B608-4218483D26B1}" type="presOf" srcId="{5AA02751-379E-46DB-884A-F23ACBC498EE}" destId="{64028F0D-BE57-4642-92F7-303D4E45C524}" srcOrd="0" destOrd="0" presId="urn:microsoft.com/office/officeart/2005/8/layout/vList5"/>
    <dgm:cxn modelId="{5AB6C122-B2F8-4782-8115-46FD0693D0D3}" srcId="{2E15931E-1654-4B73-89B2-8E333D9C42E0}" destId="{90DDC401-903F-495B-A387-FFA8A45891F6}" srcOrd="0" destOrd="0" parTransId="{C8BB0B8A-C63A-4F83-B8DD-3A7CE259E4EE}" sibTransId="{35E5E878-0907-4014-9CFA-56AEFE6C22E5}"/>
    <dgm:cxn modelId="{85E8DAE7-39D0-4B09-831A-17B1DCCD0F64}" type="presOf" srcId="{C8DDDFA1-AF37-4444-AAEB-D51CEE212719}" destId="{B093CE78-670B-40EB-95CF-315E334D550F}"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495C1567-06A0-4C45-8E42-D7F992E2545B}" srcId="{90DDC401-903F-495B-A387-FFA8A45891F6}" destId="{E08CEB0C-E37F-4DCA-A8EA-4B2CD3AD7754}" srcOrd="0" destOrd="0" parTransId="{FB4BCC77-44E9-4065-8A2F-90CD32DE34E3}" sibTransId="{41FED480-3E2E-47A2-B997-02D527BC8082}"/>
    <dgm:cxn modelId="{7A091435-1156-43D9-B6C6-46D6DE560D67}" srcId="{2E15931E-1654-4B73-89B2-8E333D9C42E0}" destId="{C8DDDFA1-AF37-4444-AAEB-D51CEE212719}" srcOrd="2" destOrd="0" parTransId="{26EA520A-5891-4EBA-B2AD-1840663D8C07}" sibTransId="{CE2287C8-6424-4771-88FD-4DADE15C5A04}"/>
    <dgm:cxn modelId="{BFEC4E49-4999-4BC3-99BB-96B955C4461F}" type="presOf" srcId="{750D5BDF-0485-4FC7-B79F-155F1EE3CDC9}" destId="{DD9406C3-FC80-4468-A55B-122D744D43F0}" srcOrd="0" destOrd="1" presId="urn:microsoft.com/office/officeart/2005/8/layout/vList5"/>
    <dgm:cxn modelId="{A73EDF35-9614-4C88-B44E-B03D1AF7D41E}" srcId="{2E15931E-1654-4B73-89B2-8E333D9C42E0}" destId="{A6685E83-BEEC-49B3-B40A-539E2C0D7A1A}" srcOrd="1" destOrd="0" parTransId="{FECC43A3-D59E-4EE1-9557-8FBB90D5B362}" sibTransId="{68BB6C9A-B7F0-43A0-955B-FC8C4D4009BF}"/>
    <dgm:cxn modelId="{4EE631D5-3F94-438B-887F-57CAFABCA238}" srcId="{A6685E83-BEEC-49B3-B40A-539E2C0D7A1A}" destId="{CBA50553-63FA-4B5A-9888-EDDBA06CA593}" srcOrd="0" destOrd="0" parTransId="{73E2772F-165D-4B56-ACC2-969CBF53B0A8}" sibTransId="{7BFD1607-7356-4D3D-A829-75D002A3A4B0}"/>
    <dgm:cxn modelId="{E46B1203-FAE3-48A0-93B9-6DF1D02A662F}" srcId="{90DDC401-903F-495B-A387-FFA8A45891F6}" destId="{750D5BDF-0485-4FC7-B79F-155F1EE3CDC9}" srcOrd="1" destOrd="0" parTransId="{FC822E35-C5F2-46DC-A498-F8384A6AF8E4}" sibTransId="{EC0AFB50-D37B-4DA8-980B-359F980EF010}"/>
    <dgm:cxn modelId="{0786092D-D327-4420-ABF3-541B64C6FABA}" srcId="{C8DDDFA1-AF37-4444-AAEB-D51CEE212719}" destId="{5AA02751-379E-46DB-884A-F23ACBC498EE}" srcOrd="0" destOrd="0" parTransId="{D0D77647-95BE-4607-B2F0-006D9CAB8F0E}" sibTransId="{3DBF6B9F-A188-4D67-ABE8-0633561FA9E5}"/>
    <dgm:cxn modelId="{F8C635DA-03B3-4ABE-8031-A6C6F5D1D28C}" type="presOf" srcId="{CBA50553-63FA-4B5A-9888-EDDBA06CA593}" destId="{6EB2A58E-CA03-4F76-94B6-D8FE50231963}"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t>
        <a:bodyPr/>
        <a:lstStyle/>
        <a:p>
          <a:endParaRPr lang="es-ES"/>
        </a:p>
      </dgm:t>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t>
        <a:bodyPr/>
        <a:lstStyle/>
        <a:p>
          <a:endParaRPr lang="es-ES"/>
        </a:p>
      </dgm:t>
    </dgm:pt>
    <dgm:pt modelId="{D0971512-D8E1-4E4B-89F4-FF2EB164C196}" type="pres">
      <dgm:prSet presAssocID="{773C5012-55F9-436E-B78B-2A38D8AAA0C0}" presName="parentText" presStyleLbl="node1" presStyleIdx="0" presStyleCnt="3">
        <dgm:presLayoutVars>
          <dgm:chMax val="0"/>
          <dgm:bulletEnabled val="1"/>
        </dgm:presLayoutVars>
      </dgm:prSet>
      <dgm:spPr/>
      <dgm:t>
        <a:bodyPr/>
        <a:lstStyle/>
        <a:p>
          <a:endParaRPr lang="es-ES"/>
        </a:p>
      </dgm:t>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t>
        <a:bodyPr/>
        <a:lstStyle/>
        <a:p>
          <a:endParaRPr lang="es-ES"/>
        </a:p>
      </dgm:t>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t>
        <a:bodyPr/>
        <a:lstStyle/>
        <a:p>
          <a:endParaRPr lang="es-ES"/>
        </a:p>
      </dgm:t>
    </dgm:pt>
    <dgm:pt modelId="{DD07B078-3354-4F1B-9438-E4F95C4B43A6}" type="pres">
      <dgm:prSet presAssocID="{CA58FE74-4619-4E47-BA6C-E0CD35AF5AC2}" presName="parentText" presStyleLbl="node1" presStyleIdx="1" presStyleCnt="3">
        <dgm:presLayoutVars>
          <dgm:chMax val="0"/>
          <dgm:bulletEnabled val="1"/>
        </dgm:presLayoutVars>
      </dgm:prSet>
      <dgm:spPr/>
      <dgm:t>
        <a:bodyPr/>
        <a:lstStyle/>
        <a:p>
          <a:endParaRPr lang="es-ES"/>
        </a:p>
      </dgm:t>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t>
        <a:bodyPr/>
        <a:lstStyle/>
        <a:p>
          <a:endParaRPr lang="es-ES"/>
        </a:p>
      </dgm:t>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t>
        <a:bodyPr/>
        <a:lstStyle/>
        <a:p>
          <a:endParaRPr lang="es-ES"/>
        </a:p>
      </dgm:t>
    </dgm:pt>
    <dgm:pt modelId="{F8B30F84-9FC1-4455-B8FC-CA5DC2189586}" type="pres">
      <dgm:prSet presAssocID="{D3284563-CEAB-43B3-81C4-5F6C081CBB78}" presName="parentText" presStyleLbl="node1" presStyleIdx="2" presStyleCnt="3">
        <dgm:presLayoutVars>
          <dgm:chMax val="0"/>
          <dgm:bulletEnabled val="1"/>
        </dgm:presLayoutVars>
      </dgm:prSet>
      <dgm:spPr/>
      <dgm:t>
        <a:bodyPr/>
        <a:lstStyle/>
        <a:p>
          <a:endParaRPr lang="es-ES"/>
        </a:p>
      </dgm:t>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t>
        <a:bodyPr/>
        <a:lstStyle/>
        <a:p>
          <a:endParaRPr lang="es-ES"/>
        </a:p>
      </dgm:t>
    </dgm:pt>
  </dgm:ptLst>
  <dgm:cxnLst>
    <dgm:cxn modelId="{92C397D9-9457-4CE7-B125-5884ADC7F37B}" srcId="{773C5012-55F9-436E-B78B-2A38D8AAA0C0}" destId="{10A7DADB-F03E-49B9-BA2B-9786F6B3C7B3}" srcOrd="0" destOrd="0" parTransId="{AE1BB160-06F6-43E8-9B85-8292EFB19265}" sibTransId="{D7E1A423-EDA5-42CC-A994-979174041A26}"/>
    <dgm:cxn modelId="{97FEB2F7-7A7B-466B-86D1-4663CD743AB3}" srcId="{CA58FE74-4619-4E47-BA6C-E0CD35AF5AC2}" destId="{2E3B12AF-9290-4CF4-9B88-CE9A48544361}" srcOrd="1" destOrd="0" parTransId="{9D4C150D-1569-4A4E-ABD7-34A1FE991028}" sibTransId="{8BD8BEFD-56F0-44E1-AEFC-3BA4349161C4}"/>
    <dgm:cxn modelId="{CFB51AD3-F9C2-4522-9AF5-30987F66CE89}" type="presOf" srcId="{773C5012-55F9-436E-B78B-2A38D8AAA0C0}" destId="{58B158CB-C1D2-4676-88E6-6B3937A00A96}"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D04671CD-48B2-4C90-AA2D-8DA681B9EBD0}" type="presOf" srcId="{0F7E43F1-ABFC-4B07-889A-CD6EFF0866FB}" destId="{F855875C-E8B4-4273-8C6C-6A8EC3091B3C}"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BC4C1CEE-69A2-48DB-8CD1-3575F4A31351}" type="presOf" srcId="{2E3B12AF-9290-4CF4-9B88-CE9A48544361}" destId="{FB20FF5F-D131-4A8A-AEBC-01A2B84D6655}" srcOrd="0" destOrd="1" presId="urn:microsoft.com/office/officeart/2005/8/layout/list1#1"/>
    <dgm:cxn modelId="{FD3332AC-AC89-40FC-BB41-428EF9B2F9D5}" type="presOf" srcId="{CA58FE74-4619-4E47-BA6C-E0CD35AF5AC2}" destId="{AEA4B341-6C57-43B8-BC42-9813D43D1335}" srcOrd="0" destOrd="0" presId="urn:microsoft.com/office/officeart/2005/8/layout/list1#1"/>
    <dgm:cxn modelId="{EACA1FC9-B4D4-4895-BB04-95F4C150C607}" srcId="{CA58FE74-4619-4E47-BA6C-E0CD35AF5AC2}" destId="{65B1F592-F228-4A91-A2C4-BC946F0E65D2}" srcOrd="0" destOrd="0" parTransId="{1A7D7BF6-F0D0-4EF1-BF1F-A9C52844F18F}" sibTransId="{860CE74F-28E9-4CCD-B9D0-CDFB84B4E3BD}"/>
    <dgm:cxn modelId="{8BA64B93-4922-46E2-9698-D1146DD8D739}" type="presOf" srcId="{10A7DADB-F03E-49B9-BA2B-9786F6B3C7B3}" destId="{1F055725-8984-42CB-98CB-8E7728DD5EAB}" srcOrd="0" destOrd="0" presId="urn:microsoft.com/office/officeart/2005/8/layout/list1#1"/>
    <dgm:cxn modelId="{C8CDCA03-62E9-42D3-B528-548F779D5329}" type="presOf" srcId="{773C5012-55F9-436E-B78B-2A38D8AAA0C0}" destId="{D0971512-D8E1-4E4B-89F4-FF2EB164C196}" srcOrd="1" destOrd="0" presId="urn:microsoft.com/office/officeart/2005/8/layout/list1#1"/>
    <dgm:cxn modelId="{88074572-1EEE-41A1-B49A-A6D403051604}" type="presOf" srcId="{26C320EB-5352-40AA-A0A9-C13066E1373C}" destId="{E5EECCA3-F875-4B71-92CC-9CCDFB7DBFEF}" srcOrd="0"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0781C7E8-7768-4BCF-A5AD-DCD1AADEDF27}" srcId="{D3284563-CEAB-43B3-81C4-5F6C081CBB78}" destId="{0F7E43F1-ABFC-4B07-889A-CD6EFF0866FB}" srcOrd="0" destOrd="0" parTransId="{314BD7EB-581D-48CD-A382-DB4B3BB63711}" sibTransId="{AE6B9CC2-DB95-4D23-83BD-29171528134B}"/>
    <dgm:cxn modelId="{3AB23166-50ED-4E72-A1A7-DA4F399976CA}" srcId="{26C320EB-5352-40AA-A0A9-C13066E1373C}" destId="{D3284563-CEAB-43B3-81C4-5F6C081CBB78}" srcOrd="2" destOrd="0" parTransId="{A2E240DA-ABFA-4A24-BE34-ABE926603D67}" sibTransId="{2E43EE94-FE21-4F90-81B3-CED5B1ECC8C9}"/>
    <dgm:cxn modelId="{F62145A7-3816-472C-9AD0-307B5C0FC126}" type="presOf" srcId="{CA58FE74-4619-4E47-BA6C-E0CD35AF5AC2}" destId="{DD07B078-3354-4F1B-9438-E4F95C4B43A6}" srcOrd="1" destOrd="0" presId="urn:microsoft.com/office/officeart/2005/8/layout/list1#1"/>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t>
        <a:bodyPr/>
        <a:lstStyle/>
        <a:p>
          <a:endParaRPr lang="es-ES"/>
        </a:p>
      </dgm:t>
    </dgm:pt>
    <dgm:pt modelId="{E561ED5B-86C5-4F33-9AFB-CF29287F5ADA}" type="pres">
      <dgm:prSet presAssocID="{DA8A2D07-F387-4404-9FCB-397A6A028210}" presName="node" presStyleLbl="node1" presStyleIdx="0" presStyleCnt="3">
        <dgm:presLayoutVars>
          <dgm:bulletEnabled val="1"/>
        </dgm:presLayoutVars>
      </dgm:prSet>
      <dgm:spPr/>
      <dgm:t>
        <a:bodyPr/>
        <a:lstStyle/>
        <a:p>
          <a:endParaRPr lang="es-ES"/>
        </a:p>
      </dgm:t>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t>
        <a:bodyPr/>
        <a:lstStyle/>
        <a:p>
          <a:endParaRPr lang="es-ES"/>
        </a:p>
      </dgm:t>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t>
        <a:bodyPr/>
        <a:lstStyle/>
        <a:p>
          <a:endParaRPr lang="es-ES"/>
        </a:p>
      </dgm:t>
    </dgm:pt>
  </dgm:ptLst>
  <dgm:cxnLst>
    <dgm:cxn modelId="{A6FBF253-2A12-478D-9D30-804B753348F7}" type="presOf" srcId="{07FA4ADD-8D96-4B06-AE7F-902B878DD8B1}" destId="{35A89FA7-451D-44F0-A02E-1277ECD1BBE6}" srcOrd="0" destOrd="0" presId="urn:microsoft.com/office/officeart/2005/8/layout/hList6"/>
    <dgm:cxn modelId="{499439CB-18E0-46DE-AFC5-EDEBF8CC9EFD}" srcId="{ACB2E4C7-2DBC-45BC-B933-FAAF417E8C6B}" destId="{07FA4ADD-8D96-4B06-AE7F-902B878DD8B1}" srcOrd="2" destOrd="0" parTransId="{A8B4A2D4-51F6-4657-92F3-DB580AE5F569}" sibTransId="{33BF6C47-5256-4D8E-874B-728742A8CEC4}"/>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2531128B-6629-4206-A588-5156C0A080EE}" type="presOf" srcId="{ACB2E4C7-2DBC-45BC-B933-FAAF417E8C6B}" destId="{DE36D10E-86CD-4C6D-B150-31E525EF527D}"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6621BC28-FE14-438B-85CB-522C392783CF}" srcId="{ACB2E4C7-2DBC-45BC-B933-FAAF417E8C6B}" destId="{DA8A2D07-F387-4404-9FCB-397A6A028210}" srcOrd="0" destOrd="0" parTransId="{6834AA20-CCB2-4B69-B573-CB4D31C014E6}" sibTransId="{8755279E-20A5-4AEE-BDD2-C54EFA6328A6}"/>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t>
        <a:bodyPr/>
        <a:lstStyle/>
        <a:p>
          <a:endParaRPr lang="es-ES"/>
        </a:p>
      </dgm:t>
    </dgm:pt>
    <dgm:pt modelId="{8A5CF0CE-3323-464D-9C63-05C1BDB053F5}" type="pres">
      <dgm:prSet presAssocID="{8EC5AF5E-9C9F-410A-A755-A3EA5186F948}" presName="sibTrans" presStyleLbl="sibTrans2D1" presStyleIdx="0" presStyleCnt="2"/>
      <dgm:spPr/>
      <dgm:t>
        <a:bodyPr/>
        <a:lstStyle/>
        <a:p>
          <a:endParaRPr lang="es-ES"/>
        </a:p>
      </dgm:t>
    </dgm:pt>
    <dgm:pt modelId="{5FA465F6-7607-499F-BFB2-52F4E071FB67}" type="pres">
      <dgm:prSet presAssocID="{8EC5AF5E-9C9F-410A-A755-A3EA5186F948}" presName="connectorText" presStyleLbl="sibTrans2D1" presStyleIdx="0" presStyleCnt="2"/>
      <dgm:spPr/>
      <dgm:t>
        <a:bodyPr/>
        <a:lstStyle/>
        <a:p>
          <a:endParaRPr lang="es-ES"/>
        </a:p>
      </dgm:t>
    </dgm:pt>
    <dgm:pt modelId="{552FB8E7-A5FB-4CC3-94C3-CE0BDF19F9F1}" type="pres">
      <dgm:prSet presAssocID="{2E2F4D3A-969C-4DB2-9FA9-5C4A40369351}" presName="node" presStyleLbl="node1" presStyleIdx="1" presStyleCnt="3">
        <dgm:presLayoutVars>
          <dgm:bulletEnabled val="1"/>
        </dgm:presLayoutVars>
      </dgm:prSet>
      <dgm:spPr/>
      <dgm:t>
        <a:bodyPr/>
        <a:lstStyle/>
        <a:p>
          <a:endParaRPr lang="es-ES"/>
        </a:p>
      </dgm:t>
    </dgm:pt>
    <dgm:pt modelId="{353C3794-50AA-4D44-83C9-CE28317C3317}" type="pres">
      <dgm:prSet presAssocID="{EC1AFF77-9232-4EEB-95CB-85CEAB3B1FC0}" presName="sibTrans" presStyleLbl="sibTrans2D1" presStyleIdx="1" presStyleCnt="2"/>
      <dgm:spPr/>
      <dgm:t>
        <a:bodyPr/>
        <a:lstStyle/>
        <a:p>
          <a:endParaRPr lang="es-ES"/>
        </a:p>
      </dgm:t>
    </dgm:pt>
    <dgm:pt modelId="{5AFF040D-0639-4120-9E39-DA822CF9F321}" type="pres">
      <dgm:prSet presAssocID="{EC1AFF77-9232-4EEB-95CB-85CEAB3B1FC0}" presName="connectorText" presStyleLbl="sibTrans2D1" presStyleIdx="1" presStyleCnt="2"/>
      <dgm:spPr/>
      <dgm:t>
        <a:bodyPr/>
        <a:lstStyle/>
        <a:p>
          <a:endParaRPr lang="es-ES"/>
        </a:p>
      </dgm:t>
    </dgm:pt>
    <dgm:pt modelId="{A1E15D63-E1FF-4A28-A04F-A2B65927BC31}" type="pres">
      <dgm:prSet presAssocID="{37B86CFA-59B5-46FA-8A6B-9FB187CE14DF}" presName="node" presStyleLbl="node1" presStyleIdx="2" presStyleCnt="3">
        <dgm:presLayoutVars>
          <dgm:bulletEnabled val="1"/>
        </dgm:presLayoutVars>
      </dgm:prSet>
      <dgm:spPr/>
      <dgm:t>
        <a:bodyPr/>
        <a:lstStyle/>
        <a:p>
          <a:endParaRPr lang="es-ES"/>
        </a:p>
      </dgm:t>
    </dgm:pt>
  </dgm:ptLst>
  <dgm:cxnLst>
    <dgm:cxn modelId="{974AE202-7E4D-4211-9603-A963BDD3A2E6}" type="presOf" srcId="{8EB1D179-D23D-41D4-AEEF-E4B9FEB06903}" destId="{BF708676-7EFC-4C81-9D3A-3E677EAC1C7B}"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4B9AF8F8-DB06-417A-9420-B0E0774BB35D}" srcId="{8EB1D179-D23D-41D4-AEEF-E4B9FEB06903}" destId="{3F25DA44-7F3E-4C17-A40B-7F663FDBEA65}" srcOrd="0" destOrd="0" parTransId="{EE9066D1-3403-4469-8E8C-0D40A82430F2}" sibTransId="{8EC5AF5E-9C9F-410A-A755-A3EA5186F948}"/>
    <dgm:cxn modelId="{09885DED-6105-4851-9E98-5294B6EAFC69}" type="presOf" srcId="{8EC5AF5E-9C9F-410A-A755-A3EA5186F948}" destId="{5FA465F6-7607-499F-BFB2-52F4E071FB67}" srcOrd="1"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17ABB102-AC8A-477A-ABE0-CC0834A6A0E8}" srcId="{8EB1D179-D23D-41D4-AEEF-E4B9FEB06903}" destId="{2E2F4D3A-969C-4DB2-9FA9-5C4A40369351}" srcOrd="1" destOrd="0" parTransId="{1E934BFE-4D40-486C-8784-F698A10C4CF5}" sibTransId="{EC1AFF77-9232-4EEB-95CB-85CEAB3B1FC0}"/>
    <dgm:cxn modelId="{04EF6C8A-A813-4D6C-AED4-F83D49BE71E1}" type="presOf" srcId="{8EC5AF5E-9C9F-410A-A755-A3EA5186F948}" destId="{8A5CF0CE-3323-464D-9C63-05C1BDB053F5}" srcOrd="0" destOrd="0" presId="urn:microsoft.com/office/officeart/2005/8/layout/process1"/>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t>
        <a:bodyPr/>
        <a:lstStyle/>
        <a:p>
          <a:endParaRPr lang="es-ES"/>
        </a:p>
      </dgm:t>
    </dgm:pt>
    <dgm:pt modelId="{864A53AF-32DA-4A7C-9949-9AA1E1DFAF48}" type="pres">
      <dgm:prSet presAssocID="{6F0E105B-CE30-410A-8AA0-538CA512E025}" presName="roof" presStyleLbl="dkBgShp" presStyleIdx="0" presStyleCnt="2"/>
      <dgm:spPr/>
      <dgm:t>
        <a:bodyPr/>
        <a:lstStyle/>
        <a:p>
          <a:endParaRPr lang="es-ES"/>
        </a:p>
      </dgm:t>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t>
        <a:bodyPr/>
        <a:lstStyle/>
        <a:p>
          <a:endParaRPr lang="es-ES"/>
        </a:p>
      </dgm:t>
    </dgm:pt>
    <dgm:pt modelId="{18008A20-4C25-47E9-B65A-260C477ED446}" type="pres">
      <dgm:prSet presAssocID="{B82632FF-AD34-4B16-ABC8-47800F079C2C}" presName="pillarX" presStyleLbl="node1" presStyleIdx="1" presStyleCnt="3">
        <dgm:presLayoutVars>
          <dgm:bulletEnabled val="1"/>
        </dgm:presLayoutVars>
      </dgm:prSet>
      <dgm:spPr/>
      <dgm:t>
        <a:bodyPr/>
        <a:lstStyle/>
        <a:p>
          <a:endParaRPr lang="es-ES"/>
        </a:p>
      </dgm:t>
    </dgm:pt>
    <dgm:pt modelId="{81CF33A1-7295-4740-80AE-05AA3F96CC32}" type="pres">
      <dgm:prSet presAssocID="{C9B79412-F93E-4607-B438-2065754CC30A}" presName="pillarX" presStyleLbl="node1" presStyleIdx="2" presStyleCnt="3">
        <dgm:presLayoutVars>
          <dgm:bulletEnabled val="1"/>
        </dgm:presLayoutVars>
      </dgm:prSet>
      <dgm:spPr/>
      <dgm:t>
        <a:bodyPr/>
        <a:lstStyle/>
        <a:p>
          <a:endParaRPr lang="es-ES"/>
        </a:p>
      </dgm:t>
    </dgm:pt>
    <dgm:pt modelId="{831132C6-EFB2-47B4-842A-89D29CEDEEEA}" type="pres">
      <dgm:prSet presAssocID="{6F0E105B-CE30-410A-8AA0-538CA512E025}" presName="base" presStyleLbl="dkBgShp" presStyleIdx="1" presStyleCnt="2"/>
      <dgm:spPr/>
    </dgm:pt>
  </dgm:ptLst>
  <dgm:cxnLst>
    <dgm:cxn modelId="{40F1B049-3F59-4DDE-9A2D-D51A0E289960}" type="presOf" srcId="{C9B79412-F93E-4607-B438-2065754CC30A}" destId="{81CF33A1-7295-4740-80AE-05AA3F96CC32}"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9563BBF-42D1-4922-8ADA-5E7E0F4DA80E}" srcId="{6F0E105B-CE30-410A-8AA0-538CA512E025}" destId="{B82632FF-AD34-4B16-ABC8-47800F079C2C}" srcOrd="1" destOrd="0" parTransId="{B6ED550E-5A42-4620-BEE5-B9F2F3158FC4}" sibTransId="{8C8DE27D-0D40-47B0-B54C-5E500EF88FAA}"/>
    <dgm:cxn modelId="{D47A545F-8F5E-4E7A-A1C6-B5421CB11328}" srcId="{45C510FB-46C1-4ED6-93D1-FDC9AF9AC3A4}" destId="{6F0E105B-CE30-410A-8AA0-538CA512E025}" srcOrd="0" destOrd="0" parTransId="{B908471A-FA6D-4F57-8468-2C55EEE4C472}" sibTransId="{1450E001-3CC2-4D49-B31E-E056CF1949A3}"/>
    <dgm:cxn modelId="{B362F8B3-40D6-4E88-BD65-EF25A1F02D94}" srcId="{6F0E105B-CE30-410A-8AA0-538CA512E025}" destId="{C9B79412-F93E-4607-B438-2065754CC30A}" srcOrd="2" destOrd="0" parTransId="{C911287E-447B-4B97-8504-F5E861C16DF4}" sibTransId="{A421EE76-6F4C-468E-89B2-B8E55B0CFA83}"/>
    <dgm:cxn modelId="{F5A336D7-E172-49ED-AE78-B44826B47F54}" type="presOf" srcId="{6F0E105B-CE30-410A-8AA0-538CA512E025}" destId="{864A53AF-32DA-4A7C-9949-9AA1E1DFAF48}"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9FDB2140-A80C-41EB-A723-9ADFBCCD5E66}" type="presOf" srcId="{6184B367-45F7-42E7-A629-79F123ED7F40}" destId="{65D0C626-E678-4B51-98B9-40984CA4202A}" srcOrd="0" destOrd="0" presId="urn:microsoft.com/office/officeart/2005/8/layout/hList3"/>
    <dgm:cxn modelId="{A68080D1-F0FD-44B6-A010-19DA061CFB96}" type="presOf" srcId="{B82632FF-AD34-4B16-ABC8-47800F079C2C}" destId="{18008A20-4C25-47E9-B65A-260C477ED446}"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t>
        <a:bodyPr/>
        <a:lstStyle/>
        <a:p>
          <a:endParaRPr lang="es-ES"/>
        </a:p>
      </dgm:t>
    </dgm:pt>
    <dgm:pt modelId="{B52502C2-594A-4A13-A5FF-5CD5841BD847}" type="pres">
      <dgm:prSet presAssocID="{1D7F6E08-72A6-46CC-8870-C881D1493500}" presName="centerShape" presStyleLbl="node0" presStyleIdx="0" presStyleCnt="1"/>
      <dgm:spPr/>
      <dgm:t>
        <a:bodyPr/>
        <a:lstStyle/>
        <a:p>
          <a:endParaRPr lang="es-ES"/>
        </a:p>
      </dgm:t>
    </dgm:pt>
    <dgm:pt modelId="{B849A6F3-9933-4C36-AF65-6098308CBC3C}" type="pres">
      <dgm:prSet presAssocID="{1F3BA15B-B772-426D-8549-F05D47B0B0FC}" presName="parTrans" presStyleLbl="bgSibTrans2D1" presStyleIdx="0" presStyleCnt="3"/>
      <dgm:spPr/>
      <dgm:t>
        <a:bodyPr/>
        <a:lstStyle/>
        <a:p>
          <a:endParaRPr lang="es-ES"/>
        </a:p>
      </dgm:t>
    </dgm:pt>
    <dgm:pt modelId="{B1756079-1332-4090-9A47-D2C0EDB7FB22}" type="pres">
      <dgm:prSet presAssocID="{D15727BE-4BB4-41E2-BFCD-1CE00CE9A014}" presName="node" presStyleLbl="node1" presStyleIdx="0" presStyleCnt="3">
        <dgm:presLayoutVars>
          <dgm:bulletEnabled val="1"/>
        </dgm:presLayoutVars>
      </dgm:prSet>
      <dgm:spPr/>
      <dgm:t>
        <a:bodyPr/>
        <a:lstStyle/>
        <a:p>
          <a:endParaRPr lang="es-ES"/>
        </a:p>
      </dgm:t>
    </dgm:pt>
    <dgm:pt modelId="{8A478794-BDE0-4AD6-9479-89CDBFC37EB7}" type="pres">
      <dgm:prSet presAssocID="{A85E77B5-A1A5-43C8-9868-413E99F101A0}" presName="parTrans" presStyleLbl="bgSibTrans2D1" presStyleIdx="1" presStyleCnt="3"/>
      <dgm:spPr/>
      <dgm:t>
        <a:bodyPr/>
        <a:lstStyle/>
        <a:p>
          <a:endParaRPr lang="es-ES"/>
        </a:p>
      </dgm:t>
    </dgm:pt>
    <dgm:pt modelId="{3868CDED-247C-4EE9-95A2-ED400A267946}" type="pres">
      <dgm:prSet presAssocID="{24DAAE02-02E7-4412-8074-A0C4CAA380D7}" presName="node" presStyleLbl="node1" presStyleIdx="1" presStyleCnt="3">
        <dgm:presLayoutVars>
          <dgm:bulletEnabled val="1"/>
        </dgm:presLayoutVars>
      </dgm:prSet>
      <dgm:spPr/>
      <dgm:t>
        <a:bodyPr/>
        <a:lstStyle/>
        <a:p>
          <a:endParaRPr lang="es-ES"/>
        </a:p>
      </dgm:t>
    </dgm:pt>
    <dgm:pt modelId="{D0718308-59AC-43E6-A882-4828EE4494C2}" type="pres">
      <dgm:prSet presAssocID="{96CD46E7-D239-40C7-B5C4-376FEEE43C15}" presName="parTrans" presStyleLbl="bgSibTrans2D1" presStyleIdx="2" presStyleCnt="3"/>
      <dgm:spPr/>
      <dgm:t>
        <a:bodyPr/>
        <a:lstStyle/>
        <a:p>
          <a:endParaRPr lang="es-ES"/>
        </a:p>
      </dgm:t>
    </dgm:pt>
    <dgm:pt modelId="{5E0D0BC9-3E91-4623-8C1A-C4A70EB3594B}" type="pres">
      <dgm:prSet presAssocID="{A5880797-7454-4E44-8518-F4D8354F0963}" presName="node" presStyleLbl="node1" presStyleIdx="2" presStyleCnt="3">
        <dgm:presLayoutVars>
          <dgm:bulletEnabled val="1"/>
        </dgm:presLayoutVars>
      </dgm:prSet>
      <dgm:spPr/>
      <dgm:t>
        <a:bodyPr/>
        <a:lstStyle/>
        <a:p>
          <a:endParaRPr lang="es-ES"/>
        </a:p>
      </dgm:t>
    </dgm:pt>
  </dgm:ptLst>
  <dgm:cxnLst>
    <dgm:cxn modelId="{C5B2BEAD-1FC5-4A55-939A-9CA90BFF7EB6}" type="presOf" srcId="{D15727BE-4BB4-41E2-BFCD-1CE00CE9A014}" destId="{B1756079-1332-4090-9A47-D2C0EDB7FB22}" srcOrd="0" destOrd="0" presId="urn:microsoft.com/office/officeart/2005/8/layout/radial4#2"/>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B3C4471-CE23-45AB-A6BE-DE09A35B7882}" srcId="{1D7F6E08-72A6-46CC-8870-C881D1493500}" destId="{D15727BE-4BB4-41E2-BFCD-1CE00CE9A014}" srcOrd="0" destOrd="0" parTransId="{1F3BA15B-B772-426D-8549-F05D47B0B0FC}" sibTransId="{021F6AB3-21C2-4079-A40A-CA1B5C51BD93}"/>
    <dgm:cxn modelId="{DC6576E9-0D7A-4AA0-A6BD-8D3BE628520A}" type="presOf" srcId="{1D7F6E08-72A6-46CC-8870-C881D1493500}" destId="{B52502C2-594A-4A13-A5FF-5CD5841BD84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0BADB9AC-34D3-4FF4-AE51-34CF1BF65ECD}" srcId="{1D7F6E08-72A6-46CC-8870-C881D1493500}" destId="{24DAAE02-02E7-4412-8074-A0C4CAA380D7}" srcOrd="1" destOrd="0" parTransId="{A85E77B5-A1A5-43C8-9868-413E99F101A0}" sibTransId="{E253A3F8-AA58-4BB8-A0BD-0BB7ECC546C3}"/>
    <dgm:cxn modelId="{1493044D-26E7-4505-BBBD-75C081AE4673}" type="presOf" srcId="{96CD46E7-D239-40C7-B5C4-376FEEE43C15}" destId="{D0718308-59AC-43E6-A882-4828EE4494C2}"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D2A31DAF-CDAB-43DF-8A65-25EB959FDD5D}" type="presOf" srcId="{A5880797-7454-4E44-8518-F4D8354F0963}" destId="{5E0D0BC9-3E91-4623-8C1A-C4A70EB3594B}" srcOrd="0" destOrd="0" presId="urn:microsoft.com/office/officeart/2005/8/layout/radial4#2"/>
    <dgm:cxn modelId="{3D4E6C2C-8E36-4E70-9336-789760063960}" type="presOf" srcId="{A85E77B5-A1A5-43C8-9868-413E99F101A0}" destId="{8A478794-BDE0-4AD6-9479-89CDBFC37EB7}" srcOrd="0" destOrd="0" presId="urn:microsoft.com/office/officeart/2005/8/layout/radial4#2"/>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100000"/>
            </a:lnSpc>
            <a:spcBef>
              <a:spcPct val="0"/>
            </a:spcBef>
            <a:spcAft>
              <a:spcPct val="35000"/>
            </a:spcAft>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Qué es? </a:t>
          </a:r>
        </a:p>
        <a:p>
          <a:pPr lvl="0" algn="ctr" defTabSz="577850">
            <a:lnSpc>
              <a:spcPct val="100000"/>
            </a:lnSpc>
            <a:spcBef>
              <a:spcPct val="0"/>
            </a:spcBef>
            <a:spcAft>
              <a:spcPct val="35000"/>
            </a:spcAft>
          </a:pPr>
          <a:r>
            <a:rPr lang="es-ES" altLang="zh-CN" sz="1300" kern="1200" dirty="0">
              <a:solidFill>
                <a:schemeClr val="tx1"/>
              </a:solidFill>
              <a:sym typeface="+mn-ea"/>
            </a:rPr>
            <a:t>Es un periodo de tiempo de longitud fija, en el cual se implementa un incremento del producto. </a:t>
          </a:r>
        </a:p>
        <a:p>
          <a:pPr lvl="0" algn="ctr" defTabSz="577850">
            <a:lnSpc>
              <a:spcPct val="100000"/>
            </a:lnSpc>
            <a:spcBef>
              <a:spcPct val="0"/>
            </a:spcBef>
            <a:spcAft>
              <a:spcPct val="35000"/>
            </a:spcAft>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a:solidFill>
                <a:schemeClr val="tx1"/>
              </a:solidFill>
            </a:rPr>
            <a:t>Objetivo</a:t>
          </a:r>
        </a:p>
        <a:p>
          <a:pPr lvl="0" algn="ctr" defTabSz="577850">
            <a:lnSpc>
              <a:spcPct val="100000"/>
            </a:lnSpc>
            <a:spcBef>
              <a:spcPct val="0"/>
            </a:spcBef>
            <a:spcAft>
              <a:spcPct val="35000"/>
            </a:spcAft>
          </a:pPr>
          <a:r>
            <a:rPr lang="es-ES" altLang="zh-CN" sz="1300" kern="1200">
              <a:solidFill>
                <a:schemeClr val="tx1"/>
              </a:solidFill>
            </a:rPr>
            <a:t>Generar valor al negocio, mediante la creacion de un incremento de producto.</a:t>
          </a:r>
        </a:p>
        <a:p>
          <a:pPr lvl="0" algn="ctr" defTabSz="577850">
            <a:lnSpc>
              <a:spcPct val="100000"/>
            </a:lnSpc>
            <a:spcBef>
              <a:spcPct val="0"/>
            </a:spcBef>
            <a:spcAft>
              <a:spcPct val="35000"/>
            </a:spcAft>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577850">
            <a:lnSpc>
              <a:spcPct val="100000"/>
            </a:lnSpc>
            <a:spcBef>
              <a:spcPct val="0"/>
            </a:spcBef>
            <a:spcAft>
              <a:spcPct val="35000"/>
            </a:spcAft>
          </a:pPr>
          <a:r>
            <a:rPr lang="es-ES" altLang="zh-CN" sz="1300" kern="1200" dirty="0">
              <a:solidFill>
                <a:schemeClr val="tx1"/>
              </a:solidFill>
            </a:rPr>
            <a:t>Quienes Participan?</a:t>
          </a:r>
        </a:p>
        <a:p>
          <a:pPr lvl="0" algn="ctr" defTabSz="577850">
            <a:lnSpc>
              <a:spcPct val="100000"/>
            </a:lnSpc>
            <a:spcBef>
              <a:spcPct val="0"/>
            </a:spcBef>
            <a:spcAft>
              <a:spcPct val="35000"/>
            </a:spcAft>
          </a:pPr>
          <a:r>
            <a:rPr lang="es-ES" altLang="zh-CN" sz="1300" kern="1200" dirty="0">
              <a:solidFill>
                <a:schemeClr val="tx1"/>
              </a:solidFill>
            </a:rPr>
            <a:t>Equipo Ágil</a:t>
          </a:r>
        </a:p>
      </dsp:txBody>
      <dsp:txXfrm>
        <a:off x="5790041" y="1219314"/>
        <a:ext cx="1896781" cy="1498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Entradas:</a:t>
          </a:r>
          <a:endParaRPr lang="zh-CN" altLang="en-US" sz="1500" kern="1200" dirty="0"/>
        </a:p>
        <a:p>
          <a:pPr lvl="0" algn="ctr" defTabSz="666750">
            <a:lnSpc>
              <a:spcPct val="100000"/>
            </a:lnSpc>
            <a:spcBef>
              <a:spcPct val="0"/>
            </a:spcBef>
            <a:spcAft>
              <a:spcPct val="35000"/>
            </a:spcAft>
          </a:pPr>
          <a:r>
            <a:rPr lang="es-ES" altLang="zh-CN" sz="1500" kern="1200" dirty="0"/>
            <a:t>HU detalladas con criterios de aceptación claros.</a:t>
          </a:r>
        </a:p>
        <a:p>
          <a:pPr lvl="0" algn="ctr" defTabSz="666750">
            <a:lnSpc>
              <a:spcPct val="100000"/>
            </a:lnSpc>
            <a:spcBef>
              <a:spcPct val="0"/>
            </a:spcBef>
            <a:spcAft>
              <a:spcPct val="35000"/>
            </a:spcAft>
          </a:pPr>
          <a:r>
            <a:rPr lang="es-ES" altLang="zh-CN" sz="1500" kern="1200" dirty="0"/>
            <a:t>Herramientas necesarias para la ejecución de las HU.</a:t>
          </a:r>
        </a:p>
        <a:p>
          <a:pPr lvl="0" algn="ctr" defTabSz="666750">
            <a:lnSpc>
              <a:spcPct val="100000"/>
            </a:lnSpc>
            <a:spcBef>
              <a:spcPct val="0"/>
            </a:spcBef>
            <a:spcAft>
              <a:spcPct val="35000"/>
            </a:spcAft>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Cumplir con lo definido en cada HU</a:t>
          </a:r>
          <a:endParaRPr lang="zh-CN" altLang="en-US" sz="1500" kern="1200" dirty="0"/>
        </a:p>
        <a:p>
          <a:pPr lvl="0" algn="ctr" defTabSz="666750">
            <a:lnSpc>
              <a:spcPct val="100000"/>
            </a:lnSpc>
            <a:spcBef>
              <a:spcPct val="0"/>
            </a:spcBef>
            <a:spcAft>
              <a:spcPct val="35000"/>
            </a:spcAft>
          </a:pPr>
          <a:r>
            <a:rPr lang="es-ES" altLang="zh-CN" sz="1500" kern="1200" dirty="0"/>
            <a:t>Incremento del producto.</a:t>
          </a:r>
        </a:p>
        <a:p>
          <a:pPr lvl="0" algn="ctr" defTabSz="666750">
            <a:lnSpc>
              <a:spcPct val="100000"/>
            </a:lnSpc>
            <a:spcBef>
              <a:spcPct val="0"/>
            </a:spcBef>
            <a:spcAft>
              <a:spcPct val="35000"/>
            </a:spcAft>
          </a:pPr>
          <a:r>
            <a:rPr lang="es-ES" altLang="zh-CN" sz="1500" kern="1200" dirty="0"/>
            <a:t>Métricas de la iteración. </a:t>
          </a:r>
        </a:p>
        <a:p>
          <a:pPr lvl="0" algn="ctr" defTabSz="666750">
            <a:lnSpc>
              <a:spcPct val="100000"/>
            </a:lnSpc>
            <a:spcBef>
              <a:spcPct val="0"/>
            </a:spcBef>
            <a:spcAft>
              <a:spcPct val="35000"/>
            </a:spcAft>
          </a:pPr>
          <a:r>
            <a:rPr lang="es-ES" altLang="zh-CN" sz="1500" kern="1200" dirty="0"/>
            <a:t>Planes para la mejora continua.</a:t>
          </a:r>
        </a:p>
      </dsp:txBody>
      <dsp:txXfrm>
        <a:off x="5354552" y="733451"/>
        <a:ext cx="1779578" cy="2724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lvl="0" algn="ctr" defTabSz="1511300">
            <a:lnSpc>
              <a:spcPct val="100000"/>
            </a:lnSpc>
            <a:spcBef>
              <a:spcPct val="0"/>
            </a:spcBef>
            <a:spcAft>
              <a:spcPct val="35000"/>
            </a:spcAft>
          </a:pPr>
          <a:r>
            <a:rPr lang="es-ES" altLang="zh-CN" sz="3400" kern="1200" dirty="0"/>
            <a:t>Quién participa?</a:t>
          </a:r>
          <a:endParaRPr lang="zh-CN" altLang="en-US" sz="3400" kern="1200" dirty="0"/>
        </a:p>
      </dsp:txBody>
      <dsp:txXfrm>
        <a:off x="64143" y="2825502"/>
        <a:ext cx="2173716" cy="1185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lvl="0" algn="l" defTabSz="800100">
            <a:lnSpc>
              <a:spcPct val="100000"/>
            </a:lnSpc>
            <a:spcBef>
              <a:spcPct val="0"/>
            </a:spcBef>
            <a:spcAft>
              <a:spcPct val="35000"/>
            </a:spcAft>
          </a:pPr>
          <a:r>
            <a:rPr lang="es-ES" altLang="zh-CN" sz="1800" kern="1200" dirty="0"/>
            <a:t>Quién Participa?</a:t>
          </a:r>
          <a:endParaRPr lang="zh-CN" altLang="en-US" sz="1800" kern="1200" dirty="0"/>
        </a:p>
      </dsp:txBody>
      <dsp:txXfrm>
        <a:off x="344804" y="3747066"/>
        <a:ext cx="441223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en-US" sz="1300" kern="1200" dirty="0">
              <a:sym typeface="+mn-ea"/>
            </a:rPr>
            <a:t>Qué es?</a:t>
          </a:r>
          <a:endParaRPr lang="es-ES" altLang="en-US" sz="1300" kern="1200" dirty="0"/>
        </a:p>
        <a:p>
          <a:pPr lvl="0" algn="ctr" defTabSz="577850">
            <a:lnSpc>
              <a:spcPct val="100000"/>
            </a:lnSpc>
            <a:spcBef>
              <a:spcPct val="0"/>
            </a:spcBef>
            <a:spcAft>
              <a:spcPct val="35000"/>
            </a:spcAft>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a:t>Objetivo</a:t>
          </a:r>
        </a:p>
        <a:p>
          <a:pPr lvl="0" algn="ctr" defTabSz="577850">
            <a:lnSpc>
              <a:spcPct val="100000"/>
            </a:lnSpc>
            <a:spcBef>
              <a:spcPct val="0"/>
            </a:spcBef>
            <a:spcAft>
              <a:spcPct val="35000"/>
            </a:spcAft>
          </a:pPr>
          <a:endParaRPr lang="es-ES" altLang="zh-CN" sz="1300" kern="1200"/>
        </a:p>
        <a:p>
          <a:pPr lvl="0" algn="ctr" defTabSz="577850">
            <a:lnSpc>
              <a:spcPct val="100000"/>
            </a:lnSpc>
            <a:spcBef>
              <a:spcPct val="0"/>
            </a:spcBef>
            <a:spcAft>
              <a:spcPct val="35000"/>
            </a:spcAft>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lvl="0" algn="ctr" defTabSz="577850">
            <a:lnSpc>
              <a:spcPct val="100000"/>
            </a:lnSpc>
            <a:spcBef>
              <a:spcPct val="0"/>
            </a:spcBef>
            <a:spcAft>
              <a:spcPct val="35000"/>
            </a:spcAft>
          </a:pPr>
          <a:r>
            <a:rPr lang="es-ES" altLang="zh-CN" sz="1300" kern="1200" dirty="0"/>
            <a:t>Quién Participa?</a:t>
          </a:r>
        </a:p>
        <a:p>
          <a:pPr lvl="0" algn="ctr" defTabSz="577850">
            <a:lnSpc>
              <a:spcPct val="100000"/>
            </a:lnSpc>
            <a:spcBef>
              <a:spcPct val="0"/>
            </a:spcBef>
            <a:spcAft>
              <a:spcPct val="35000"/>
            </a:spcAft>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Qué es?</a:t>
          </a:r>
        </a:p>
        <a:p>
          <a:pPr lvl="0" algn="ctr" defTabSz="666750">
            <a:lnSpc>
              <a:spcPct val="100000"/>
            </a:lnSpc>
            <a:spcBef>
              <a:spcPct val="0"/>
            </a:spcBef>
            <a:spcAft>
              <a:spcPct val="35000"/>
            </a:spcAft>
          </a:pPr>
          <a:r>
            <a:rPr lang="es-ES" altLang="zh-CN" sz="1500" kern="1200" dirty="0"/>
            <a:t>Es el evento en el cual se realiza demostración del incremento del producto construido por los equipos ágiles y/o tren ágil, al final de cada iteración.</a:t>
          </a:r>
        </a:p>
        <a:p>
          <a:pPr lvl="0" algn="ctr" defTabSz="666750">
            <a:lnSpc>
              <a:spcPct val="100000"/>
            </a:lnSpc>
            <a:spcBef>
              <a:spcPct val="0"/>
            </a:spcBef>
            <a:spcAft>
              <a:spcPct val="35000"/>
            </a:spcAft>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a:t>Objetivo</a:t>
          </a:r>
        </a:p>
        <a:p>
          <a:pPr lvl="0" algn="ctr" defTabSz="666750">
            <a:lnSpc>
              <a:spcPct val="100000"/>
            </a:lnSpc>
            <a:spcBef>
              <a:spcPct val="0"/>
            </a:spcBef>
            <a:spcAft>
              <a:spcPct val="35000"/>
            </a:spcAft>
          </a:pPr>
          <a:r>
            <a:rPr lang="es-ES" altLang="zh-CN" sz="1500" kern="1200"/>
            <a:t>Medir el progreso durante un PI.</a:t>
          </a:r>
        </a:p>
        <a:p>
          <a:pPr lvl="0" algn="ctr" defTabSz="666750">
            <a:lnSpc>
              <a:spcPct val="100000"/>
            </a:lnSpc>
            <a:spcBef>
              <a:spcPct val="0"/>
            </a:spcBef>
            <a:spcAft>
              <a:spcPct val="35000"/>
            </a:spcAft>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100000"/>
            </a:lnSpc>
            <a:spcBef>
              <a:spcPct val="0"/>
            </a:spcBef>
            <a:spcAft>
              <a:spcPct val="35000"/>
            </a:spcAft>
          </a:pPr>
          <a:r>
            <a:rPr lang="es-ES" altLang="zh-CN" sz="1500" kern="1200" dirty="0"/>
            <a:t>Quién Participa? </a:t>
          </a:r>
        </a:p>
        <a:p>
          <a:pPr lvl="0" algn="ctr" defTabSz="666750">
            <a:lnSpc>
              <a:spcPct val="100000"/>
            </a:lnSpc>
            <a:spcBef>
              <a:spcPct val="0"/>
            </a:spcBef>
            <a:spcAft>
              <a:spcPct val="35000"/>
            </a:spcAft>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100000"/>
            </a:lnSpc>
            <a:spcBef>
              <a:spcPct val="0"/>
            </a:spcBef>
            <a:spcAft>
              <a:spcPct val="35000"/>
            </a:spcAft>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Qué es?</a:t>
          </a:r>
        </a:p>
        <a:p>
          <a:pPr lvl="0" algn="ctr" defTabSz="577850">
            <a:lnSpc>
              <a:spcPct val="100000"/>
            </a:lnSpc>
            <a:spcBef>
              <a:spcPct val="0"/>
            </a:spcBef>
            <a:spcAft>
              <a:spcPct val="35000"/>
            </a:spcAft>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Objetivo</a:t>
          </a:r>
        </a:p>
        <a:p>
          <a:pPr lvl="0" algn="ctr" defTabSz="577850">
            <a:lnSpc>
              <a:spcPct val="100000"/>
            </a:lnSpc>
            <a:spcBef>
              <a:spcPct val="0"/>
            </a:spcBef>
            <a:spcAft>
              <a:spcPct val="35000"/>
            </a:spcAft>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100000"/>
            </a:lnSpc>
            <a:spcBef>
              <a:spcPct val="0"/>
            </a:spcBef>
            <a:spcAft>
              <a:spcPct val="35000"/>
            </a:spcAft>
          </a:pPr>
          <a:r>
            <a:rPr lang="es-ES" altLang="zh-CN" sz="1300" kern="1200" dirty="0"/>
            <a:t>Quien Participa?</a:t>
          </a:r>
        </a:p>
        <a:p>
          <a:pPr lvl="0" algn="ctr" defTabSz="577850">
            <a:lnSpc>
              <a:spcPct val="100000"/>
            </a:lnSpc>
            <a:spcBef>
              <a:spcPct val="0"/>
            </a:spcBef>
            <a:spcAft>
              <a:spcPct val="35000"/>
            </a:spcAft>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1866900">
            <a:lnSpc>
              <a:spcPct val="100000"/>
            </a:lnSpc>
            <a:spcBef>
              <a:spcPct val="0"/>
            </a:spcBef>
            <a:spcAft>
              <a:spcPct val="35000"/>
            </a:spcAft>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Qué es?</a:t>
          </a:r>
        </a:p>
        <a:p>
          <a:pPr lvl="0" algn="ctr" defTabSz="488950">
            <a:lnSpc>
              <a:spcPct val="100000"/>
            </a:lnSpc>
            <a:spcBef>
              <a:spcPct val="0"/>
            </a:spcBef>
            <a:spcAft>
              <a:spcPct val="35000"/>
            </a:spcAft>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Objetivo</a:t>
          </a:r>
        </a:p>
        <a:p>
          <a:pPr lvl="0" algn="ctr" defTabSz="488950">
            <a:lnSpc>
              <a:spcPct val="100000"/>
            </a:lnSpc>
            <a:spcBef>
              <a:spcPct val="0"/>
            </a:spcBef>
            <a:spcAft>
              <a:spcPct val="35000"/>
            </a:spcAft>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488950">
            <a:lnSpc>
              <a:spcPct val="100000"/>
            </a:lnSpc>
            <a:spcBef>
              <a:spcPct val="0"/>
            </a:spcBef>
            <a:spcAft>
              <a:spcPct val="35000"/>
            </a:spcAft>
          </a:pPr>
          <a:r>
            <a:rPr lang="es-ES" altLang="zh-CN" sz="1100" kern="1200"/>
            <a:t>Quién participa?</a:t>
          </a:r>
          <a:endParaRPr lang="zh-CN" altLang="en-US" sz="1100" kern="1200"/>
        </a:p>
        <a:p>
          <a:pPr lvl="0" algn="ctr" defTabSz="488950">
            <a:lnSpc>
              <a:spcPct val="100000"/>
            </a:lnSpc>
            <a:spcBef>
              <a:spcPct val="0"/>
            </a:spcBef>
            <a:spcAft>
              <a:spcPct val="35000"/>
            </a:spcAft>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5/12/2018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5/12/2018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5/12/2018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5/12/2018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5/12/2018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5/12/2018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05/12/2018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05/12/2018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05/12/2018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5/12/2018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5/12/2018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5/12/2018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5/12/2018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5/12/2018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5/12/2018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5/12/2018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5/12/2018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05/12/2018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7.png"/><Relationship Id="rId14" Type="http://schemas.microsoft.com/office/2007/relationships/hdphoto" Target="../media/hdphoto1.wdp"/><Relationship Id="rId22"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5.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249608" cy="369332"/>
          </a:xfrm>
          <a:prstGeom prst="rect">
            <a:avLst/>
          </a:prstGeom>
        </p:spPr>
        <p:txBody>
          <a:bodyPr wrap="none">
            <a:spAutoFit/>
          </a:bodyPr>
          <a:lstStyle/>
          <a:p>
            <a:r>
              <a:rPr lang="es-ES" altLang="en-US" dirty="0">
                <a:solidFill>
                  <a:schemeClr val="accent1">
                    <a:lumMod val="75000"/>
                  </a:schemeClr>
                </a:solidFill>
              </a:rPr>
              <a:t>21</a:t>
            </a:r>
            <a:r>
              <a:rPr lang="en-US" dirty="0">
                <a:solidFill>
                  <a:schemeClr val="accent1">
                    <a:lumMod val="75000"/>
                  </a:schemeClr>
                </a:solidFill>
              </a:rPr>
              <a:t> de </a:t>
            </a:r>
            <a:r>
              <a:rPr lang="en-US" dirty="0" err="1">
                <a:solidFill>
                  <a:schemeClr val="accent1">
                    <a:lumMod val="75000"/>
                  </a:schemeClr>
                </a:solidFill>
              </a:rPr>
              <a:t>Noviembre</a:t>
            </a:r>
            <a:r>
              <a:rPr lang="en-US" dirty="0">
                <a:solidFill>
                  <a:schemeClr val="accent1">
                    <a:lumMod val="75000"/>
                  </a:schemeClr>
                </a:solidFill>
              </a:rPr>
              <a:t> de 2018  V1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43304" y="63038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1454118382"/>
              </p:ext>
            </p:extLst>
          </p:nvPr>
        </p:nvGraphicFramePr>
        <p:xfrm>
          <a:off x="409575" y="1448435"/>
          <a:ext cx="10979150" cy="4944745"/>
        </p:xfrm>
        <a:graphic>
          <a:graphicData uri="http://schemas.openxmlformats.org/drawingml/2006/table">
            <a:tbl>
              <a:tblPr firstRow="1" bandRow="1">
                <a:tableStyleId>{5C22544A-7EE6-4342-B048-85BDC9FD1C3A}</a:tableStyleId>
              </a:tblPr>
              <a:tblGrid>
                <a:gridCol w="103822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3470910">
                  <a:extLst>
                    <a:ext uri="{9D8B030D-6E8A-4147-A177-3AD203B41FA5}">
                      <a16:colId xmlns:a16="http://schemas.microsoft.com/office/drawing/2014/main" val="20002"/>
                    </a:ext>
                  </a:extLst>
                </a:gridCol>
                <a:gridCol w="4850765">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578985">
                <a:tc>
                  <a:txBody>
                    <a:bodyPr/>
                    <a:lstStyle/>
                    <a:p>
                      <a:pPr>
                        <a:buNone/>
                      </a:pPr>
                      <a:r>
                        <a:rPr lang="es-ES" altLang="en-US" sz="1800">
                          <a:sym typeface="+mn-ea"/>
                        </a:rPr>
                        <a:t>Product Owner</a:t>
                      </a:r>
                    </a:p>
                    <a:p>
                      <a:pPr>
                        <a:buNone/>
                      </a:pPr>
                      <a:endParaRPr lang="es-ES" altLang="en-US"/>
                    </a:p>
                  </a:txBody>
                  <a:tcPr/>
                </a:tc>
                <a:tc>
                  <a:txBody>
                    <a:bodyPr/>
                    <a:lstStyle/>
                    <a:p>
                      <a:pPr>
                        <a:buNone/>
                      </a:pPr>
                      <a:r>
                        <a:rPr lang="es-ES" altLang="en-US" dirty="0"/>
                        <a:t>Es el dueño del producto a nivel equipo, la persona encargada de transmitir la necesidad y la visión del negocio al equipo.</a:t>
                      </a:r>
                    </a:p>
                  </a:txBody>
                  <a:tcPr/>
                </a:tc>
                <a:tc>
                  <a:txBody>
                    <a:bodyPr/>
                    <a:lstStyle/>
                    <a:p>
                      <a:pPr>
                        <a:buNone/>
                      </a:pPr>
                      <a:r>
                        <a:rPr lang="es-ES" altLang="en-US" dirty="0"/>
                        <a:t>- Realizar el entendimiento del producto al equipo de una manera clara y especifica.</a:t>
                      </a:r>
                    </a:p>
                    <a:p>
                      <a:pPr>
                        <a:buNone/>
                      </a:pPr>
                      <a:r>
                        <a:rPr lang="es-ES" altLang="en-US" dirty="0"/>
                        <a:t>- Crear, mantener y gestionar el backlog del equipo. priorizar con base en el valor del negocio.</a:t>
                      </a:r>
                    </a:p>
                    <a:p>
                      <a:pPr>
                        <a:buNone/>
                      </a:pPr>
                      <a:r>
                        <a:rPr lang="es-ES" altLang="en-US" dirty="0"/>
                        <a:t>- Acompañar al equipo en la implementación del producto, para aclarar dudas.</a:t>
                      </a:r>
                    </a:p>
                    <a:p>
                      <a:pPr>
                        <a:buNone/>
                      </a:pPr>
                      <a:r>
                        <a:rPr lang="es-ES" altLang="en-US" dirty="0"/>
                        <a:t>-Escribir las HU, donde se especifique de  forma clara y completa,  las funcionalidades solicitadas.</a:t>
                      </a:r>
                    </a:p>
                    <a:p>
                      <a:pPr>
                        <a:buNone/>
                      </a:pPr>
                      <a:r>
                        <a:rPr lang="es-ES" altLang="en-US" sz="1800" dirty="0">
                          <a:sym typeface="+mn-ea"/>
                        </a:rPr>
                        <a:t>- Definir el alcance del MVP a nivel equipo.</a:t>
                      </a:r>
                      <a:endParaRPr lang="es-ES" altLang="en-US" dirty="0"/>
                    </a:p>
                  </a:txBody>
                  <a:tcPr/>
                </a:tc>
                <a:tc>
                  <a:txBody>
                    <a:bodyPr/>
                    <a:lstStyle/>
                    <a:p>
                      <a:pPr>
                        <a:buNone/>
                      </a:pPr>
                      <a:r>
                        <a:rPr lang="es-ES" altLang="en-US" dirty="0"/>
                        <a:t>- Acompañar al equipo, durante la </a:t>
                      </a:r>
                      <a:r>
                        <a:rPr lang="es-ES" altLang="en-US" dirty="0" err="1"/>
                        <a:t>iteracion</a:t>
                      </a:r>
                      <a:r>
                        <a:rPr lang="es-ES" altLang="en-US" dirty="0"/>
                        <a:t>, para asegurar que el entendimiento de su necesidad y de la solución es claro.</a:t>
                      </a:r>
                    </a:p>
                    <a:p>
                      <a:pPr>
                        <a:buNone/>
                      </a:pPr>
                      <a:r>
                        <a:rPr lang="es-ES" altLang="en-US" dirty="0"/>
                        <a:t>-Guiar al equipo, para tener un foco  en común de acuerdo a la priorización del backlog.</a:t>
                      </a:r>
                    </a:p>
                    <a:p>
                      <a:pPr>
                        <a:buNone/>
                      </a:pPr>
                      <a:r>
                        <a:rPr lang="es-ES" altLang="en-US" dirty="0"/>
                        <a:t>- Apoyar al Scrum Master en la gestión de impedimentos, en casos que se requiera.</a:t>
                      </a:r>
                    </a:p>
                    <a:p>
                      <a:pPr>
                        <a:buNone/>
                      </a:pPr>
                      <a:r>
                        <a:rPr lang="es-ES" altLang="en-US" dirty="0"/>
                        <a:t>- Conocer estado real del avance del proyecto.</a:t>
                      </a:r>
                    </a:p>
                    <a:p>
                      <a:pPr>
                        <a:buNone/>
                      </a:pPr>
                      <a:r>
                        <a:rPr lang="es-ES" altLang="en-US" dirty="0"/>
                        <a:t>-Asistir a los eventos y/o ceremonias, en los cuales se requiera su participación.</a:t>
                      </a:r>
                    </a:p>
                    <a:p>
                      <a:pPr>
                        <a:buNone/>
                      </a:pPr>
                      <a:r>
                        <a:rPr lang="es-ES" altLang="en-US" dirty="0"/>
                        <a:t>-Facilitar información necesaria, para el desarrollo del incremento.</a:t>
                      </a:r>
                    </a:p>
                    <a:p>
                      <a:pPr>
                        <a:buNone/>
                      </a:pPr>
                      <a:r>
                        <a:rPr lang="es-ES" altLang="en-US" dirty="0"/>
                        <a:t>-Mantener el Backlog, siempre visible y actualizado para el equipo.</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5120640"/>
        </p:xfrm>
        <a:graphic>
          <a:graphicData uri="http://schemas.openxmlformats.org/drawingml/2006/table">
            <a:tbl>
              <a:tblPr firstRow="1" bandRow="1">
                <a:tableStyleId>{5C22544A-7EE6-4342-B048-85BDC9FD1C3A}</a:tableStyleId>
              </a:tblPr>
              <a:tblGrid>
                <a:gridCol w="1344930">
                  <a:extLst>
                    <a:ext uri="{9D8B030D-6E8A-4147-A177-3AD203B41FA5}">
                      <a16:colId xmlns:a16="http://schemas.microsoft.com/office/drawing/2014/main" val="20000"/>
                    </a:ext>
                  </a:extLst>
                </a:gridCol>
                <a:gridCol w="1612900">
                  <a:extLst>
                    <a:ext uri="{9D8B030D-6E8A-4147-A177-3AD203B41FA5}">
                      <a16:colId xmlns:a16="http://schemas.microsoft.com/office/drawing/2014/main" val="20001"/>
                    </a:ext>
                  </a:extLst>
                </a:gridCol>
                <a:gridCol w="4779010">
                  <a:extLst>
                    <a:ext uri="{9D8B030D-6E8A-4147-A177-3AD203B41FA5}">
                      <a16:colId xmlns:a16="http://schemas.microsoft.com/office/drawing/2014/main" val="20002"/>
                    </a:ext>
                  </a:extLst>
                </a:gridCol>
                <a:gridCol w="328676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500245">
                <a:tc>
                  <a:txBody>
                    <a:bodyPr/>
                    <a:lstStyle/>
                    <a:p>
                      <a:pPr>
                        <a:buNone/>
                      </a:pPr>
                      <a:r>
                        <a:rPr lang="es-ES" altLang="en-US"/>
                        <a:t>Product Managment</a:t>
                      </a:r>
                    </a:p>
                  </a:txBody>
                  <a:tcPr/>
                </a:tc>
                <a:tc>
                  <a:txBody>
                    <a:bodyPr/>
                    <a:lstStyle/>
                    <a:p>
                      <a:pPr>
                        <a:buNone/>
                      </a:pPr>
                      <a:r>
                        <a:rPr lang="es-ES" altLang="en-US" dirty="0"/>
                        <a:t>Es  el responsable de canalizar las necesidades del negocio a nivel de programa, y quien prioriza las </a:t>
                      </a:r>
                      <a:r>
                        <a:rPr lang="es-ES" altLang="en-US" dirty="0" err="1"/>
                        <a:t>features</a:t>
                      </a:r>
                      <a:r>
                        <a:rPr lang="es-ES" altLang="en-US" dirty="0"/>
                        <a:t> con base en el valor del negocio asignado por los Business </a:t>
                      </a:r>
                      <a:r>
                        <a:rPr lang="es-ES" altLang="en-US" dirty="0" err="1"/>
                        <a:t>Owners</a:t>
                      </a:r>
                      <a:r>
                        <a:rPr lang="es-ES" altLang="en-US" dirty="0"/>
                        <a:t> y su conocimiento.</a:t>
                      </a:r>
                    </a:p>
                  </a:txBody>
                  <a:tcPr/>
                </a:tc>
                <a:tc>
                  <a:txBody>
                    <a:bodyPr/>
                    <a:lstStyle/>
                    <a:p>
                      <a:pPr>
                        <a:buNone/>
                      </a:pPr>
                      <a:r>
                        <a:rPr lang="es-ES" altLang="en-US" sz="1800" dirty="0">
                          <a:sym typeface="+mn-ea"/>
                        </a:rPr>
                        <a:t>- Realizar el entendimiento de las </a:t>
                      </a:r>
                      <a:r>
                        <a:rPr lang="es-ES" altLang="en-US" sz="1800" dirty="0" err="1">
                          <a:sym typeface="+mn-ea"/>
                        </a:rPr>
                        <a:t>features</a:t>
                      </a:r>
                      <a:r>
                        <a:rPr lang="es-ES" altLang="en-US" sz="1800" dirty="0">
                          <a:sym typeface="+mn-ea"/>
                        </a:rPr>
                        <a:t>, con las diferentes áreas del negocio, incluyendo a los PO de cada Equipo.</a:t>
                      </a:r>
                    </a:p>
                    <a:p>
                      <a:pPr>
                        <a:buNone/>
                      </a:pPr>
                      <a:r>
                        <a:rPr lang="es-ES" altLang="en-US" sz="1800" dirty="0">
                          <a:sym typeface="+mn-ea"/>
                        </a:rPr>
                        <a:t>- Crear, mantener y gestionar el backlog del programa.</a:t>
                      </a:r>
                    </a:p>
                    <a:p>
                      <a:pPr>
                        <a:buNone/>
                      </a:pPr>
                      <a:r>
                        <a:rPr lang="es-ES" altLang="en-US" sz="1800" dirty="0">
                          <a:sym typeface="+mn-ea"/>
                        </a:rPr>
                        <a:t>-Priorizar con base en el valor del negocio.</a:t>
                      </a:r>
                    </a:p>
                    <a:p>
                      <a:pPr>
                        <a:buNone/>
                      </a:pPr>
                      <a:r>
                        <a:rPr lang="es-ES" altLang="en-US" sz="1800" dirty="0">
                          <a:sym typeface="+mn-ea"/>
                        </a:rPr>
                        <a:t>- Acompañar a los </a:t>
                      </a:r>
                      <a:r>
                        <a:rPr lang="es-ES" altLang="en-US" sz="1800" dirty="0" err="1">
                          <a:sym typeface="+mn-ea"/>
                        </a:rPr>
                        <a:t>product</a:t>
                      </a:r>
                      <a:r>
                        <a:rPr lang="es-ES" altLang="en-US" sz="1800" dirty="0">
                          <a:sym typeface="+mn-ea"/>
                        </a:rPr>
                        <a:t> </a:t>
                      </a:r>
                      <a:r>
                        <a:rPr lang="es-ES" altLang="en-US" sz="1800" dirty="0" err="1">
                          <a:sym typeface="+mn-ea"/>
                        </a:rPr>
                        <a:t>owners</a:t>
                      </a:r>
                      <a:r>
                        <a:rPr lang="es-ES" altLang="en-US" sz="1800" dirty="0">
                          <a:sym typeface="+mn-ea"/>
                        </a:rPr>
                        <a:t> en la implementación del producto, para aclarar dudas.</a:t>
                      </a:r>
                    </a:p>
                    <a:p>
                      <a:pPr>
                        <a:buNone/>
                      </a:pPr>
                      <a:r>
                        <a:rPr lang="es-ES" altLang="en-US" sz="1800" dirty="0">
                          <a:sym typeface="+mn-ea"/>
                        </a:rPr>
                        <a:t>-Escribir las </a:t>
                      </a:r>
                      <a:r>
                        <a:rPr lang="es-ES" altLang="en-US" sz="1800" dirty="0" err="1">
                          <a:sym typeface="+mn-ea"/>
                        </a:rPr>
                        <a:t>Features</a:t>
                      </a:r>
                      <a:r>
                        <a:rPr lang="es-ES" altLang="en-US" sz="1800" dirty="0">
                          <a:sym typeface="+mn-ea"/>
                        </a:rPr>
                        <a:t>, donde se especifique de  forma clara y completa,  las funcionalidades solicitadas  y la hipótesis que se quieren probar.</a:t>
                      </a:r>
                    </a:p>
                    <a:p>
                      <a:pPr>
                        <a:buNone/>
                      </a:pPr>
                      <a:r>
                        <a:rPr lang="es-ES" altLang="en-US" sz="1800" dirty="0">
                          <a:sym typeface="+mn-ea"/>
                        </a:rPr>
                        <a:t>- Velar que los objetivos de los PI, se encuentren alineados con los objetivos de la organización.</a:t>
                      </a:r>
                    </a:p>
                    <a:p>
                      <a:pPr>
                        <a:buNone/>
                      </a:pPr>
                      <a:r>
                        <a:rPr lang="es-ES" altLang="en-US" sz="1800" dirty="0">
                          <a:sym typeface="+mn-ea"/>
                        </a:rPr>
                        <a:t>-Guiar a los Business Owner es la asignación de valor de cada </a:t>
                      </a:r>
                      <a:r>
                        <a:rPr lang="es-ES" altLang="en-US" sz="1800" dirty="0" err="1">
                          <a:sym typeface="+mn-ea"/>
                        </a:rPr>
                        <a:t>feature</a:t>
                      </a:r>
                      <a:r>
                        <a:rPr lang="es-ES" altLang="en-US" sz="1800" dirty="0">
                          <a:sym typeface="+mn-ea"/>
                        </a:rPr>
                        <a:t>.</a:t>
                      </a:r>
                    </a:p>
                    <a:p>
                      <a:pPr>
                        <a:buNone/>
                      </a:pPr>
                      <a:r>
                        <a:rPr lang="es-ES" altLang="en-US" sz="1800" dirty="0">
                          <a:sym typeface="+mn-ea"/>
                        </a:rPr>
                        <a:t>- Definir el alcance del MVP a nivel de programa.</a:t>
                      </a:r>
                    </a:p>
                  </a:txBody>
                  <a:tcPr/>
                </a:tc>
                <a:tc>
                  <a:txBody>
                    <a:bodyPr/>
                    <a:lstStyle/>
                    <a:p>
                      <a:pPr>
                        <a:buNone/>
                      </a:pPr>
                      <a:r>
                        <a:rPr lang="es-ES" altLang="en-US" dirty="0"/>
                        <a:t>- Apoyar el PI </a:t>
                      </a:r>
                      <a:r>
                        <a:rPr lang="es-ES" altLang="en-US" dirty="0" err="1"/>
                        <a:t>planning</a:t>
                      </a:r>
                      <a:r>
                        <a:rPr lang="es-ES" altLang="en-US" dirty="0"/>
                        <a:t>, siendo un canalizador de las necesidades los Business </a:t>
                      </a:r>
                      <a:r>
                        <a:rPr lang="es-ES" altLang="en-US" dirty="0" err="1"/>
                        <a:t>Owners</a:t>
                      </a:r>
                      <a:r>
                        <a:rPr lang="es-ES" altLang="en-US" dirty="0"/>
                        <a:t>, a través del uso de habilidades de negociación y comunicación.</a:t>
                      </a:r>
                    </a:p>
                    <a:p>
                      <a:pPr>
                        <a:buNone/>
                      </a:pPr>
                      <a:r>
                        <a:rPr lang="es-ES" altLang="en-US" dirty="0"/>
                        <a:t>- Facilitar la reunión  de sincronización de los </a:t>
                      </a:r>
                      <a:r>
                        <a:rPr lang="es-ES" altLang="en-US" dirty="0" err="1"/>
                        <a:t>Product</a:t>
                      </a:r>
                      <a:r>
                        <a:rPr lang="es-ES" altLang="en-US" dirty="0"/>
                        <a:t> </a:t>
                      </a:r>
                      <a:r>
                        <a:rPr lang="es-ES" altLang="en-US" dirty="0" err="1"/>
                        <a:t>Owners</a:t>
                      </a:r>
                      <a:r>
                        <a:rPr lang="es-ES" altLang="en-US" dirty="0"/>
                        <a:t>.</a:t>
                      </a:r>
                    </a:p>
                    <a:p>
                      <a:pPr>
                        <a:buNone/>
                      </a:pPr>
                      <a:r>
                        <a:rPr lang="es-ES" altLang="en-US" dirty="0"/>
                        <a:t>- Asistir y aportar en lo eventos donde se requiera su participación.</a:t>
                      </a:r>
                    </a:p>
                    <a:p>
                      <a:pPr>
                        <a:buNone/>
                      </a:pPr>
                      <a:r>
                        <a:rPr lang="es-ES" altLang="en-US" dirty="0"/>
                        <a:t>-  Mantener el Backlog de programa, siempre visible y actualizado para el equipo.</a:t>
                      </a:r>
                    </a:p>
                    <a:p>
                      <a:pPr>
                        <a:buNone/>
                      </a:pPr>
                      <a:r>
                        <a:rPr lang="es-ES" altLang="en-US" dirty="0"/>
                        <a:t>- Gestionar riesgos a nivel de programa junto con el RTE,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0944225" cy="539496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3680460">
                  <a:extLst>
                    <a:ext uri="{9D8B030D-6E8A-4147-A177-3AD203B41FA5}">
                      <a16:colId xmlns:a16="http://schemas.microsoft.com/office/drawing/2014/main" val="20002"/>
                    </a:ext>
                  </a:extLst>
                </a:gridCol>
                <a:gridCol w="4882515">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754880">
                <a:tc>
                  <a:txBody>
                    <a:bodyPr/>
                    <a:lstStyle/>
                    <a:p>
                      <a:pPr>
                        <a:buNone/>
                      </a:pPr>
                      <a:r>
                        <a:rPr lang="es-ES" altLang="en-US" sz="1800">
                          <a:sym typeface="+mn-ea"/>
                        </a:rPr>
                        <a:t>RTE</a:t>
                      </a:r>
                    </a:p>
                    <a:p>
                      <a:pPr>
                        <a:buNone/>
                      </a:pPr>
                      <a:endParaRPr lang="es-ES" altLang="en-US"/>
                    </a:p>
                  </a:txBody>
                  <a:tcPr/>
                </a:tc>
                <a:tc>
                  <a:txBody>
                    <a:bodyPr/>
                    <a:lstStyle/>
                    <a:p>
                      <a:pPr>
                        <a:buNone/>
                      </a:pPr>
                      <a:r>
                        <a:rPr lang="es-ES" altLang="en-US" dirty="0"/>
                        <a:t>Es el líder servicial a nivel de programa, que se encarga de acompañar y apoyar a los trenes durante la generación de incrementos de valor.</a:t>
                      </a:r>
                    </a:p>
                  </a:txBody>
                  <a:tcPr/>
                </a:tc>
                <a:tc>
                  <a:txBody>
                    <a:bodyPr/>
                    <a:lstStyle/>
                    <a:p>
                      <a:pPr>
                        <a:buNone/>
                      </a:pPr>
                      <a:r>
                        <a:rPr lang="es-ES" altLang="en-US" dirty="0"/>
                        <a:t>- Liderar los trenes  ágiles.</a:t>
                      </a:r>
                    </a:p>
                    <a:p>
                      <a:pPr>
                        <a:buNone/>
                      </a:pPr>
                      <a:r>
                        <a:rPr lang="es-ES" altLang="en-US" dirty="0"/>
                        <a:t>- Facilitar eventos de programa como:</a:t>
                      </a:r>
                    </a:p>
                    <a:p>
                      <a:pPr>
                        <a:buNone/>
                      </a:pPr>
                      <a:r>
                        <a:rPr lang="es-ES" altLang="en-US" dirty="0"/>
                        <a:t> Scrum de Scrums,  PI </a:t>
                      </a:r>
                      <a:r>
                        <a:rPr lang="es-ES" altLang="en-US" dirty="0" err="1"/>
                        <a:t>planning</a:t>
                      </a:r>
                      <a:r>
                        <a:rPr lang="es-ES" altLang="en-US" dirty="0"/>
                        <a:t>, </a:t>
                      </a:r>
                      <a:r>
                        <a:rPr lang="es-ES" altLang="en-US" dirty="0" err="1"/>
                        <a:t>Inception</a:t>
                      </a:r>
                      <a:r>
                        <a:rPr lang="es-ES" altLang="en-US" dirty="0"/>
                        <a:t> de programa, Refinamiento de </a:t>
                      </a:r>
                      <a:r>
                        <a:rPr lang="es-ES" altLang="en-US" dirty="0" err="1"/>
                        <a:t>Feature</a:t>
                      </a:r>
                      <a:r>
                        <a:rPr lang="es-ES" altLang="en-US" dirty="0"/>
                        <a:t>, </a:t>
                      </a:r>
                      <a:r>
                        <a:rPr lang="es-ES" altLang="en-US" dirty="0" err="1"/>
                        <a:t>System</a:t>
                      </a:r>
                      <a:r>
                        <a:rPr lang="es-ES" altLang="en-US" dirty="0"/>
                        <a:t> Demo.</a:t>
                      </a:r>
                    </a:p>
                    <a:p>
                      <a:pPr>
                        <a:buNone/>
                      </a:pPr>
                      <a:r>
                        <a:rPr lang="es-ES" altLang="en-US" dirty="0"/>
                        <a:t>- Gestionar el </a:t>
                      </a:r>
                      <a:r>
                        <a:rPr lang="es-ES" altLang="en-US" dirty="0" err="1"/>
                        <a:t>program</a:t>
                      </a:r>
                      <a:r>
                        <a:rPr lang="es-ES" altLang="en-US" dirty="0"/>
                        <a:t> </a:t>
                      </a:r>
                      <a:r>
                        <a:rPr lang="es-ES" altLang="en-US" dirty="0" err="1"/>
                        <a:t>Board</a:t>
                      </a:r>
                      <a:r>
                        <a:rPr lang="es-ES" altLang="en-US" dirty="0"/>
                        <a:t>.</a:t>
                      </a:r>
                    </a:p>
                    <a:p>
                      <a:pPr>
                        <a:buNone/>
                      </a:pPr>
                      <a:r>
                        <a:rPr lang="es-ES" altLang="en-US" dirty="0"/>
                        <a:t>- Gestionar Riesgo a nivel de programa.</a:t>
                      </a:r>
                    </a:p>
                    <a:p>
                      <a:pPr>
                        <a:buNone/>
                      </a:pPr>
                      <a:r>
                        <a:rPr lang="es-ES" altLang="en-US" dirty="0"/>
                        <a:t>- Guiar a los  roles de programa, en la adopción del </a:t>
                      </a:r>
                      <a:r>
                        <a:rPr lang="es-ES" altLang="en-US" dirty="0" err="1"/>
                        <a:t>framework</a:t>
                      </a:r>
                      <a:r>
                        <a:rPr lang="es-ES" altLang="en-US" dirty="0"/>
                        <a:t> de trabajo.</a:t>
                      </a:r>
                    </a:p>
                    <a:p>
                      <a:pPr>
                        <a:buNone/>
                      </a:pPr>
                      <a:r>
                        <a:rPr lang="es-ES" altLang="en-US" dirty="0"/>
                        <a:t>- Generar el Plan de PI </a:t>
                      </a:r>
                      <a:r>
                        <a:rPr lang="es-ES" altLang="en-US" dirty="0" err="1"/>
                        <a:t>Planning</a:t>
                      </a:r>
                      <a:r>
                        <a:rPr lang="es-ES" altLang="en-US" dirty="0"/>
                        <a:t>.</a:t>
                      </a:r>
                    </a:p>
                    <a:p>
                      <a:pPr>
                        <a:buNone/>
                      </a:pPr>
                      <a:r>
                        <a:rPr lang="es-ES" altLang="en-US" dirty="0"/>
                        <a:t>- Gestionar Mapas de Riesgos.</a:t>
                      </a:r>
                    </a:p>
                    <a:p>
                      <a:pPr>
                        <a:buNone/>
                      </a:pPr>
                      <a:r>
                        <a:rPr lang="es-ES" altLang="en-US" dirty="0"/>
                        <a:t>- Validar que los equipos, estén alineados con los objetivos del PI.</a:t>
                      </a:r>
                    </a:p>
                  </a:txBody>
                  <a:tcPr/>
                </a:tc>
                <a:tc>
                  <a:txBody>
                    <a:bodyPr/>
                    <a:lstStyle/>
                    <a:p>
                      <a:pPr>
                        <a:buNone/>
                      </a:pPr>
                      <a:r>
                        <a:rPr lang="es-ES" altLang="en-US" dirty="0"/>
                        <a:t>- Apoyar a los scrum master en gestionar impedimentos, que son escalados para ser resueltos a nivel de programa.</a:t>
                      </a:r>
                    </a:p>
                    <a:p>
                      <a:pPr>
                        <a:buNone/>
                      </a:pPr>
                      <a:r>
                        <a:rPr lang="es-ES" altLang="en-US" dirty="0"/>
                        <a:t>- Apoyar el PI </a:t>
                      </a:r>
                      <a:r>
                        <a:rPr lang="es-ES" altLang="en-US" dirty="0" err="1"/>
                        <a:t>planning</a:t>
                      </a:r>
                      <a:r>
                        <a:rPr lang="es-ES" altLang="en-US" dirty="0"/>
                        <a:t>, siendo un canalizador de las necesidades los Business </a:t>
                      </a:r>
                      <a:r>
                        <a:rPr lang="es-ES" altLang="en-US" dirty="0" err="1"/>
                        <a:t>Owners</a:t>
                      </a:r>
                      <a:r>
                        <a:rPr lang="es-ES" altLang="en-US" dirty="0"/>
                        <a:t>, a través del uso de habilidades de negociación y comunicación.</a:t>
                      </a:r>
                    </a:p>
                    <a:p>
                      <a:pPr>
                        <a:buNone/>
                      </a:pPr>
                      <a:r>
                        <a:rPr lang="es-ES" altLang="en-US" dirty="0"/>
                        <a:t>- Asistir y aportar en lo eventos donde se requiera su participación.</a:t>
                      </a:r>
                    </a:p>
                    <a:p>
                      <a:pPr>
                        <a:buNone/>
                      </a:pPr>
                      <a:r>
                        <a:rPr lang="es-ES" altLang="en-US" dirty="0"/>
                        <a:t>-Facilitar información necesaria, para el desarrollo del incremento.</a:t>
                      </a:r>
                    </a:p>
                    <a:p>
                      <a:pPr>
                        <a:buNone/>
                      </a:pPr>
                      <a:r>
                        <a:rPr lang="es-ES" altLang="en-US" dirty="0"/>
                        <a:t>-Mantener el Backlog de </a:t>
                      </a:r>
                      <a:r>
                        <a:rPr lang="es-ES" altLang="en-US" dirty="0" err="1"/>
                        <a:t>Features</a:t>
                      </a:r>
                      <a:r>
                        <a:rPr lang="es-ES" altLang="en-US" dirty="0"/>
                        <a:t>, siempre visible y actualizado.</a:t>
                      </a:r>
                    </a:p>
                    <a:p>
                      <a:pPr>
                        <a:buNone/>
                      </a:pPr>
                      <a:r>
                        <a:rPr lang="es-ES" altLang="en-US" dirty="0"/>
                        <a:t>-Garantizar el buen uso de los marcos de trabajo y herramientas  ágiles y guiar a lo roles de programa a lograr los objetivos del proyecto o servicio basándose en las buenas practicas.</a:t>
                      </a:r>
                    </a:p>
                    <a:p>
                      <a:pPr>
                        <a:buNone/>
                      </a:pPr>
                      <a:endParaRPr lang="es-ES"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1602830206"/>
              </p:ext>
            </p:extLst>
          </p:nvPr>
        </p:nvGraphicFramePr>
        <p:xfrm>
          <a:off x="409575" y="1448435"/>
          <a:ext cx="11023600" cy="460946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3726815">
                  <a:extLst>
                    <a:ext uri="{9D8B030D-6E8A-4147-A177-3AD203B41FA5}">
                      <a16:colId xmlns:a16="http://schemas.microsoft.com/office/drawing/2014/main" val="20001"/>
                    </a:ext>
                  </a:extLst>
                </a:gridCol>
                <a:gridCol w="319405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 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System and Solution Architect/Engineering</a:t>
                      </a:r>
                    </a:p>
                  </a:txBody>
                  <a:tcPr/>
                </a:tc>
                <a:tc>
                  <a:txBody>
                    <a:bodyPr/>
                    <a:lstStyle/>
                    <a:p>
                      <a:pPr>
                        <a:buNone/>
                      </a:pPr>
                      <a:r>
                        <a:rPr lang="es-ES" altLang="en-US" dirty="0"/>
                        <a:t>Representa una persona o un equipo, que provee las definiciones técnicas y arquitectónicas de la solución  que será implementada por los equipos ágiles y/o trenes ágiles.</a:t>
                      </a:r>
                    </a:p>
                  </a:txBody>
                  <a:tcPr/>
                </a:tc>
                <a:tc>
                  <a:txBody>
                    <a:bodyPr/>
                    <a:lstStyle/>
                    <a:p>
                      <a:pPr>
                        <a:buNone/>
                      </a:pPr>
                      <a:r>
                        <a:rPr lang="es-ES" altLang="en-US" dirty="0"/>
                        <a:t>- En el PI </a:t>
                      </a:r>
                      <a:r>
                        <a:rPr lang="es-ES" altLang="en-US" dirty="0" err="1"/>
                        <a:t>planning</a:t>
                      </a:r>
                      <a:r>
                        <a:rPr lang="es-ES" altLang="en-US" dirty="0"/>
                        <a:t>, realizar un diseño a alto nivel  de la solución.</a:t>
                      </a:r>
                    </a:p>
                    <a:p>
                      <a:pPr>
                        <a:buNone/>
                      </a:pPr>
                      <a:r>
                        <a:rPr lang="es-ES" altLang="en-US" dirty="0"/>
                        <a:t>- Realizar continua exploración y ayudar a gestionar los </a:t>
                      </a:r>
                      <a:r>
                        <a:rPr lang="es-ES" altLang="en-US" dirty="0" err="1"/>
                        <a:t>enabler</a:t>
                      </a:r>
                      <a:r>
                        <a:rPr lang="es-ES" altLang="en-US" dirty="0"/>
                        <a:t>, para mejorar la arquitectura y calidad de la solución.</a:t>
                      </a:r>
                    </a:p>
                    <a:p>
                      <a:pPr>
                        <a:buNone/>
                      </a:pPr>
                      <a:r>
                        <a:rPr lang="es-ES" altLang="en-US" dirty="0"/>
                        <a:t>-Definir los estándares técnicos y de arquitectura para la construcción de productos.</a:t>
                      </a:r>
                    </a:p>
                    <a:p>
                      <a:pPr>
                        <a:buNone/>
                      </a:pPr>
                      <a:r>
                        <a:rPr lang="es-ES" altLang="en-US" dirty="0"/>
                        <a:t>-Participar en la definición de requisitos no funcionales.</a:t>
                      </a:r>
                    </a:p>
                    <a:p>
                      <a:pPr>
                        <a:buNone/>
                      </a:pPr>
                      <a:r>
                        <a:rPr lang="es-ES" altLang="en-US" dirty="0"/>
                        <a:t>- Proveer la arquitectura base de la solución.</a:t>
                      </a:r>
                    </a:p>
                    <a:p>
                      <a:pPr>
                        <a:buNone/>
                      </a:pPr>
                      <a:endParaRPr lang="es-ES" altLang="en-US" dirty="0"/>
                    </a:p>
                  </a:txBody>
                  <a:tcPr/>
                </a:tc>
                <a:tc>
                  <a:txBody>
                    <a:bodyPr/>
                    <a:lstStyle/>
                    <a:p>
                      <a:pPr>
                        <a:buNone/>
                      </a:pPr>
                      <a:r>
                        <a:rPr lang="es-ES" altLang="en-US" sz="1800" dirty="0">
                          <a:sym typeface="+mn-ea"/>
                        </a:rPr>
                        <a:t>- Asistir al PI </a:t>
                      </a:r>
                      <a:r>
                        <a:rPr lang="es-ES" altLang="en-US" sz="1800" dirty="0" err="1">
                          <a:sym typeface="+mn-ea"/>
                        </a:rPr>
                        <a:t>Plannig</a:t>
                      </a:r>
                      <a:r>
                        <a:rPr lang="es-ES" altLang="en-US" sz="1800" dirty="0">
                          <a:sym typeface="+mn-ea"/>
                        </a:rPr>
                        <a:t>, </a:t>
                      </a:r>
                      <a:r>
                        <a:rPr lang="es-ES" altLang="en-US" sz="1800" dirty="0" err="1">
                          <a:sym typeface="+mn-ea"/>
                        </a:rPr>
                        <a:t>System</a:t>
                      </a:r>
                      <a:r>
                        <a:rPr lang="es-ES" altLang="en-US" sz="1800" dirty="0">
                          <a:sym typeface="+mn-ea"/>
                        </a:rPr>
                        <a:t> Demo, </a:t>
                      </a:r>
                      <a:r>
                        <a:rPr lang="es-ES" altLang="en-US" sz="1800" dirty="0" err="1">
                          <a:sym typeface="+mn-ea"/>
                        </a:rPr>
                        <a:t>Inspect</a:t>
                      </a:r>
                      <a:r>
                        <a:rPr lang="es-ES" altLang="en-US" sz="1800" dirty="0">
                          <a:sym typeface="+mn-ea"/>
                        </a:rPr>
                        <a:t> and </a:t>
                      </a:r>
                      <a:r>
                        <a:rPr lang="es-ES" altLang="en-US" sz="1800" dirty="0" err="1">
                          <a:sym typeface="+mn-ea"/>
                        </a:rPr>
                        <a:t>Adapt</a:t>
                      </a:r>
                      <a:r>
                        <a:rPr lang="es-ES" altLang="en-US" sz="1800" dirty="0">
                          <a:sym typeface="+mn-ea"/>
                        </a:rPr>
                        <a:t>.</a:t>
                      </a:r>
                    </a:p>
                    <a:p>
                      <a:pPr>
                        <a:buNone/>
                      </a:pPr>
                      <a:r>
                        <a:rPr lang="es-ES" altLang="en-US" sz="1800" dirty="0">
                          <a:sym typeface="+mn-ea"/>
                        </a:rPr>
                        <a:t>- Contribuir desde la parte técnica y arquitectónica a generar soluciones de valor y con calidad.</a:t>
                      </a:r>
                    </a:p>
                    <a:p>
                      <a:pPr>
                        <a:buNone/>
                      </a:pPr>
                      <a:r>
                        <a:rPr lang="es-ES" altLang="en-US" sz="1800" dirty="0">
                          <a:sym typeface="+mn-ea"/>
                        </a:rPr>
                        <a:t>- Apoyar al equipo desde su experiencia, para ofrecer soluciones innovadoras.</a:t>
                      </a:r>
                    </a:p>
                    <a:p>
                      <a:pPr>
                        <a:buNone/>
                      </a:pPr>
                      <a:r>
                        <a:rPr lang="es-ES" altLang="en-US" sz="1800" dirty="0">
                          <a:sym typeface="+mn-ea"/>
                        </a:rPr>
                        <a:t>- Establecer gobernanza técnica de las soluciones.</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43790251"/>
              </p:ext>
            </p:extLst>
          </p:nvPr>
        </p:nvGraphicFramePr>
        <p:xfrm>
          <a:off x="409575" y="1448435"/>
          <a:ext cx="11023600" cy="460946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3031490">
                  <a:extLst>
                    <a:ext uri="{9D8B030D-6E8A-4147-A177-3AD203B41FA5}">
                      <a16:colId xmlns:a16="http://schemas.microsoft.com/office/drawing/2014/main" val="20001"/>
                    </a:ext>
                  </a:extLst>
                </a:gridCol>
                <a:gridCol w="3179445">
                  <a:extLst>
                    <a:ext uri="{9D8B030D-6E8A-4147-A177-3AD203B41FA5}">
                      <a16:colId xmlns:a16="http://schemas.microsoft.com/office/drawing/2014/main" val="20002"/>
                    </a:ext>
                  </a:extLst>
                </a:gridCol>
                <a:gridCol w="349758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Business Owner</a:t>
                      </a:r>
                    </a:p>
                  </a:txBody>
                  <a:tcPr/>
                </a:tc>
                <a:tc>
                  <a:txBody>
                    <a:bodyPr/>
                    <a:lstStyle/>
                    <a:p>
                      <a:pPr>
                        <a:buNone/>
                      </a:pPr>
                      <a:r>
                        <a:rPr lang="es-ES" altLang="en-US" dirty="0"/>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a:txBody>
                  <a:tcPr/>
                </a:tc>
                <a:tc>
                  <a:txBody>
                    <a:bodyPr/>
                    <a:lstStyle/>
                    <a:p>
                      <a:pPr>
                        <a:buNone/>
                      </a:pPr>
                      <a:r>
                        <a:rPr lang="es-ES" altLang="en-US"/>
                        <a:t>- Ayudar en la preparación de PI, con el refinamiento de las Feature, y garantizando el entendimiento de los objetivos del negocio y la organización.</a:t>
                      </a:r>
                    </a:p>
                    <a:p>
                      <a:pPr>
                        <a:buNone/>
                      </a:pPr>
                      <a:r>
                        <a:rPr lang="es-ES" altLang="en-US"/>
                        <a:t>- Aportar información organizacional, relevante para el desarrollo del proyecto.</a:t>
                      </a:r>
                    </a:p>
                    <a:p>
                      <a:pPr>
                        <a:buNone/>
                      </a:pPr>
                      <a:r>
                        <a:rPr lang="es-ES" altLang="en-US"/>
                        <a:t>-Identificar dependencias externas.</a:t>
                      </a:r>
                    </a:p>
                    <a:p>
                      <a:pPr>
                        <a:buNone/>
                      </a:pPr>
                      <a:r>
                        <a:rPr lang="es-ES" altLang="en-US"/>
                        <a:t>-Asignar un valor a cada feature según las necesidades y objetivos estratégicos, teniendo en cuenta el ROI.</a:t>
                      </a:r>
                    </a:p>
                    <a:p>
                      <a:pPr>
                        <a:buNone/>
                      </a:pPr>
                      <a:endParaRPr lang="es-ES" altLang="en-US"/>
                    </a:p>
                  </a:txBody>
                  <a:tcPr/>
                </a:tc>
                <a:tc>
                  <a:txBody>
                    <a:bodyPr/>
                    <a:lstStyle/>
                    <a:p>
                      <a:pPr>
                        <a:buNone/>
                      </a:pPr>
                      <a:r>
                        <a:rPr lang="es-ES" altLang="en-US" sz="1800" dirty="0">
                          <a:sym typeface="+mn-ea"/>
                        </a:rPr>
                        <a:t>- Ayudar a revisar el alcance del MVP.</a:t>
                      </a:r>
                    </a:p>
                    <a:p>
                      <a:pPr>
                        <a:buNone/>
                      </a:pPr>
                      <a:r>
                        <a:rPr lang="es-ES" altLang="en-US" sz="1800" dirty="0">
                          <a:sym typeface="+mn-ea"/>
                        </a:rPr>
                        <a:t>- Re evaluar el valor real del negocio en el </a:t>
                      </a:r>
                      <a:r>
                        <a:rPr lang="es-ES" altLang="en-US" sz="1800" dirty="0" err="1">
                          <a:sym typeface="+mn-ea"/>
                        </a:rPr>
                        <a:t>Inspect</a:t>
                      </a:r>
                      <a:r>
                        <a:rPr lang="es-ES" altLang="en-US" sz="1800" dirty="0">
                          <a:sym typeface="+mn-ea"/>
                        </a:rPr>
                        <a:t> and </a:t>
                      </a:r>
                      <a:r>
                        <a:rPr lang="es-ES" altLang="en-US" sz="1800" dirty="0" err="1">
                          <a:sym typeface="+mn-ea"/>
                        </a:rPr>
                        <a:t>Adapt</a:t>
                      </a:r>
                      <a:r>
                        <a:rPr lang="es-ES" altLang="en-US" sz="1800" dirty="0">
                          <a:sym typeface="+mn-ea"/>
                        </a:rPr>
                        <a:t>.</a:t>
                      </a:r>
                    </a:p>
                    <a:p>
                      <a:pPr>
                        <a:buNone/>
                      </a:pPr>
                      <a:r>
                        <a:rPr lang="es-ES" altLang="en-US" sz="1800" dirty="0">
                          <a:sym typeface="+mn-ea"/>
                        </a:rPr>
                        <a:t>- Asistir a la </a:t>
                      </a:r>
                      <a:r>
                        <a:rPr lang="es-ES" altLang="en-US" sz="1800" dirty="0" err="1">
                          <a:sym typeface="+mn-ea"/>
                        </a:rPr>
                        <a:t>System</a:t>
                      </a:r>
                      <a:r>
                        <a:rPr lang="es-ES" altLang="en-US" sz="1800" dirty="0">
                          <a:sym typeface="+mn-ea"/>
                        </a:rPr>
                        <a:t> Demo.</a:t>
                      </a:r>
                    </a:p>
                    <a:p>
                      <a:pPr>
                        <a:buNone/>
                      </a:pPr>
                      <a:r>
                        <a:rPr lang="es-ES" altLang="en-US" sz="1800" dirty="0">
                          <a:sym typeface="+mn-ea"/>
                        </a:rPr>
                        <a:t>- Asistir y aportar en lo eventos donde se requiera su participación.</a:t>
                      </a:r>
                    </a:p>
                    <a:p>
                      <a:pPr>
                        <a:buNone/>
                      </a:pPr>
                      <a:r>
                        <a:rPr lang="es-ES" altLang="en-US" sz="1800" dirty="0">
                          <a:sym typeface="+mn-ea"/>
                        </a:rPr>
                        <a:t>- Realizar </a:t>
                      </a:r>
                      <a:r>
                        <a:rPr lang="es-ES" altLang="en-US" sz="1800" dirty="0" err="1">
                          <a:sym typeface="+mn-ea"/>
                        </a:rPr>
                        <a:t>retroalimentacion</a:t>
                      </a:r>
                      <a:r>
                        <a:rPr lang="es-ES" altLang="en-US" sz="1800" dirty="0">
                          <a:sym typeface="+mn-ea"/>
                        </a:rPr>
                        <a:t> de las productos implementados.</a:t>
                      </a:r>
                    </a:p>
                    <a:p>
                      <a:pPr>
                        <a:buNone/>
                      </a:pPr>
                      <a:r>
                        <a:rPr lang="es-ES" altLang="en-US" sz="1800" dirty="0">
                          <a:sym typeface="+mn-ea"/>
                        </a:rPr>
                        <a:t>-Ayudar a gestionar impedimentos que le sean escalados.</a:t>
                      </a:r>
                    </a:p>
                    <a:p>
                      <a:pPr>
                        <a:buNone/>
                      </a:pPr>
                      <a:r>
                        <a:rPr lang="es-ES" altLang="en-US" sz="1800" dirty="0">
                          <a:sym typeface="+mn-ea"/>
                        </a:rPr>
                        <a:t>-Ayudar a impulsar la inversión en los equipo ágiles, para mejorar la entrega continua.</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736600" y="23289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736600" y="3654537"/>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870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66850"/>
          <a:ext cx="10543540" cy="5285105"/>
        </p:xfrm>
        <a:graphic>
          <a:graphicData uri="http://schemas.openxmlformats.org/drawingml/2006/table">
            <a:tbl>
              <a:tblPr firstRow="1" bandRow="1">
                <a:tableStyleId>{5C22544A-7EE6-4342-B048-85BDC9FD1C3A}</a:tableStyleId>
              </a:tblPr>
              <a:tblGrid>
                <a:gridCol w="2635885">
                  <a:extLst>
                    <a:ext uri="{9D8B030D-6E8A-4147-A177-3AD203B41FA5}">
                      <a16:colId xmlns:a16="http://schemas.microsoft.com/office/drawing/2014/main" val="20000"/>
                    </a:ext>
                  </a:extLst>
                </a:gridCol>
                <a:gridCol w="2635885">
                  <a:extLst>
                    <a:ext uri="{9D8B030D-6E8A-4147-A177-3AD203B41FA5}">
                      <a16:colId xmlns:a16="http://schemas.microsoft.com/office/drawing/2014/main" val="20001"/>
                    </a:ext>
                  </a:extLst>
                </a:gridCol>
                <a:gridCol w="2635885">
                  <a:extLst>
                    <a:ext uri="{9D8B030D-6E8A-4147-A177-3AD203B41FA5}">
                      <a16:colId xmlns:a16="http://schemas.microsoft.com/office/drawing/2014/main" val="20002"/>
                    </a:ext>
                  </a:extLst>
                </a:gridCol>
                <a:gridCol w="2635885">
                  <a:extLst>
                    <a:ext uri="{9D8B030D-6E8A-4147-A177-3AD203B41FA5}">
                      <a16:colId xmlns:a16="http://schemas.microsoft.com/office/drawing/2014/main" val="20003"/>
                    </a:ext>
                  </a:extLst>
                </a:gridCol>
              </a:tblGrid>
              <a:tr h="365760">
                <a:tc>
                  <a:txBody>
                    <a:bodyPr/>
                    <a:lstStyle/>
                    <a:p>
                      <a:pPr>
                        <a:buNone/>
                      </a:pPr>
                      <a:r>
                        <a:rPr lang="es-ES" altLang="en-US"/>
                        <a:t>Artefacto</a:t>
                      </a:r>
                    </a:p>
                  </a:txBody>
                  <a:tcPr/>
                </a:tc>
                <a:tc>
                  <a:txBody>
                    <a:bodyPr/>
                    <a:lstStyle/>
                    <a:p>
                      <a:pPr>
                        <a:buNone/>
                      </a:pPr>
                      <a:r>
                        <a:rPr lang="es-ES" altLang="en-US" dirty="0"/>
                        <a:t>Qué Es?</a:t>
                      </a:r>
                    </a:p>
                  </a:txBody>
                  <a:tcPr/>
                </a:tc>
                <a:tc>
                  <a:txBody>
                    <a:bodyPr/>
                    <a:lstStyle/>
                    <a:p>
                      <a:pPr>
                        <a:buNone/>
                      </a:pPr>
                      <a:r>
                        <a:rPr lang="es-ES" altLang="en-US" dirty="0"/>
                        <a:t>Objetivo</a:t>
                      </a:r>
                    </a:p>
                  </a:txBody>
                  <a:tcPr/>
                </a:tc>
                <a:tc>
                  <a:txBody>
                    <a:bodyPr/>
                    <a:lstStyle/>
                    <a:p>
                      <a:pPr>
                        <a:buNone/>
                      </a:pPr>
                      <a:r>
                        <a:rPr lang="es-ES" altLang="en-US" dirty="0"/>
                        <a:t>Responsable</a:t>
                      </a:r>
                    </a:p>
                  </a:txBody>
                  <a:tcPr/>
                </a:tc>
                <a:extLst>
                  <a:ext uri="{0D108BD9-81ED-4DB2-BD59-A6C34878D82A}">
                    <a16:rowId xmlns:a16="http://schemas.microsoft.com/office/drawing/2014/main" val="10000"/>
                  </a:ext>
                </a:extLst>
              </a:tr>
              <a:tr h="2346325">
                <a:tc>
                  <a:txBody>
                    <a:bodyPr/>
                    <a:lstStyle/>
                    <a:p>
                      <a:pPr>
                        <a:buNone/>
                      </a:pPr>
                      <a:r>
                        <a:rPr lang="es-ES" altLang="en-US" dirty="0" err="1"/>
                        <a:t>DoR</a:t>
                      </a:r>
                      <a:r>
                        <a:rPr lang="es-ES" altLang="en-US" dirty="0"/>
                        <a:t> (</a:t>
                      </a:r>
                      <a:r>
                        <a:rPr lang="es-ES" altLang="en-US" dirty="0" err="1"/>
                        <a:t>Definitio</a:t>
                      </a:r>
                      <a:r>
                        <a:rPr lang="es-ES" altLang="en-US" dirty="0"/>
                        <a:t> </a:t>
                      </a:r>
                      <a:r>
                        <a:rPr lang="es-ES" altLang="en-US" dirty="0" err="1"/>
                        <a:t>of</a:t>
                      </a:r>
                      <a:r>
                        <a:rPr lang="es-ES" altLang="en-US" dirty="0"/>
                        <a:t> </a:t>
                      </a:r>
                      <a:r>
                        <a:rPr lang="es-ES" altLang="en-US" dirty="0" err="1"/>
                        <a:t>Ready</a:t>
                      </a:r>
                      <a:r>
                        <a:rPr lang="es-ES" altLang="en-US" dirty="0"/>
                        <a:t>)</a:t>
                      </a:r>
                    </a:p>
                  </a:txBody>
                  <a:tcPr/>
                </a:tc>
                <a:tc>
                  <a:txBody>
                    <a:bodyPr/>
                    <a:lstStyle/>
                    <a:p>
                      <a:pPr>
                        <a:buNone/>
                      </a:pPr>
                      <a:r>
                        <a:rPr lang="es-ES" altLang="en-US" dirty="0"/>
                        <a:t>Es un documento vivo que contiene la lista de características que debe cumplir una HU, para considerarse como preparada para ser incluida en una iteración.</a:t>
                      </a:r>
                    </a:p>
                  </a:txBody>
                  <a:tcPr/>
                </a:tc>
                <a:tc>
                  <a:txBody>
                    <a:bodyPr/>
                    <a:lstStyle/>
                    <a:p>
                      <a:pPr>
                        <a:buNone/>
                      </a:pPr>
                      <a:r>
                        <a:rPr lang="es-ES" altLang="en-US" dirty="0"/>
                        <a:t>Mitigar, riesgos de incumplimiento, por no contar con la claridad y herramientas necesarias para la implementación de una HU dentro de una iteración.</a:t>
                      </a:r>
                    </a:p>
                  </a:txBody>
                  <a:tcPr/>
                </a:tc>
                <a:tc>
                  <a:txBody>
                    <a:bodyPr/>
                    <a:lstStyle/>
                    <a:p>
                      <a:pPr>
                        <a:buNone/>
                      </a:pPr>
                      <a:r>
                        <a:rPr lang="es-ES" altLang="en-US" dirty="0"/>
                        <a:t>Todo el Equipo. Este artefacto es recomendado revisarlo cada iteración, para validar si es necesaria alguna actualización.</a:t>
                      </a:r>
                    </a:p>
                  </a:txBody>
                  <a:tcPr/>
                </a:tc>
                <a:extLst>
                  <a:ext uri="{0D108BD9-81ED-4DB2-BD59-A6C34878D82A}">
                    <a16:rowId xmlns:a16="http://schemas.microsoft.com/office/drawing/2014/main" val="10001"/>
                  </a:ext>
                </a:extLst>
              </a:tr>
              <a:tr h="2573020">
                <a:tc>
                  <a:txBody>
                    <a:bodyPr/>
                    <a:lstStyle/>
                    <a:p>
                      <a:pPr>
                        <a:buNone/>
                      </a:pPr>
                      <a:r>
                        <a:rPr lang="es-ES" altLang="en-US" dirty="0" err="1"/>
                        <a:t>DoD</a:t>
                      </a:r>
                      <a:r>
                        <a:rPr lang="es-ES" altLang="en-US" dirty="0"/>
                        <a:t>(</a:t>
                      </a:r>
                      <a:r>
                        <a:rPr lang="es-ES" altLang="en-US" dirty="0" err="1"/>
                        <a:t>Definition</a:t>
                      </a:r>
                      <a:r>
                        <a:rPr lang="es-ES" altLang="en-US" dirty="0"/>
                        <a:t> </a:t>
                      </a:r>
                      <a:r>
                        <a:rPr lang="es-ES" altLang="en-US" dirty="0" err="1"/>
                        <a:t>of</a:t>
                      </a:r>
                      <a:r>
                        <a:rPr lang="es-ES" altLang="en-US" dirty="0"/>
                        <a:t> Done)</a:t>
                      </a:r>
                    </a:p>
                  </a:txBody>
                  <a:tcPr/>
                </a:tc>
                <a:tc>
                  <a:txBody>
                    <a:bodyPr/>
                    <a:lstStyle/>
                    <a:p>
                      <a:pPr>
                        <a:buNone/>
                      </a:pPr>
                      <a:r>
                        <a:rPr lang="es-ES" altLang="en-US" sz="1800" dirty="0">
                          <a:sym typeface="+mn-ea"/>
                        </a:rPr>
                        <a:t>Es un documento vivo que contiene la lista de características que debe cumplir una HU, para considerarse como terminada.</a:t>
                      </a:r>
                      <a:endParaRPr lang="es-ES" altLang="en-US" dirty="0"/>
                    </a:p>
                  </a:txBody>
                  <a:tcPr/>
                </a:tc>
                <a:tc>
                  <a:txBody>
                    <a:bodyPr/>
                    <a:lstStyle/>
                    <a:p>
                      <a:pPr>
                        <a:buNone/>
                      </a:pPr>
                      <a:r>
                        <a:rPr lang="es-ES" altLang="en-US" dirty="0"/>
                        <a:t>Validar que se cumpla con  las necesidades del negocio y técnicas, necesarias para un producto terminado.</a:t>
                      </a:r>
                    </a:p>
                  </a:txBody>
                  <a:tcPr/>
                </a:tc>
                <a:tc>
                  <a:txBody>
                    <a:bodyPr/>
                    <a:lstStyle/>
                    <a:p>
                      <a:pPr>
                        <a:buNone/>
                      </a:pPr>
                      <a:r>
                        <a:rPr lang="es-ES" altLang="en-US" dirty="0"/>
                        <a:t>Todo el equipo. A nivel funcional el PO, debe verificar que sus criterios de aceptación se cumplan; y el equipo debe garantizar que se cumplan los estándares de calidad y técnicos necesarios.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980870639"/>
              </p:ext>
            </p:extLst>
          </p:nvPr>
        </p:nvGraphicFramePr>
        <p:xfrm>
          <a:off x="409575" y="1448435"/>
          <a:ext cx="11023600" cy="496570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5408295">
                  <a:extLst>
                    <a:ext uri="{9D8B030D-6E8A-4147-A177-3AD203B41FA5}">
                      <a16:colId xmlns:a16="http://schemas.microsoft.com/office/drawing/2014/main" val="20001"/>
                    </a:ext>
                  </a:extLst>
                </a:gridCol>
                <a:gridCol w="1962785">
                  <a:extLst>
                    <a:ext uri="{9D8B030D-6E8A-4147-A177-3AD203B41FA5}">
                      <a16:colId xmlns:a16="http://schemas.microsoft.com/office/drawing/2014/main" val="20002"/>
                    </a:ext>
                  </a:extLst>
                </a:gridCol>
                <a:gridCol w="2337435">
                  <a:extLst>
                    <a:ext uri="{9D8B030D-6E8A-4147-A177-3AD203B41FA5}">
                      <a16:colId xmlns:a16="http://schemas.microsoft.com/office/drawing/2014/main" val="20003"/>
                    </a:ext>
                  </a:extLst>
                </a:gridCol>
              </a:tblGrid>
              <a:tr h="640080">
                <a:tc>
                  <a:txBody>
                    <a:bodyPr/>
                    <a:lstStyle/>
                    <a:p>
                      <a:pPr>
                        <a:buNone/>
                      </a:pPr>
                      <a:r>
                        <a:rPr lang="es-ES" altLang="en-US"/>
                        <a:t>Artefacto</a:t>
                      </a:r>
                    </a:p>
                  </a:txBody>
                  <a:tcPr/>
                </a:tc>
                <a:tc>
                  <a:txBody>
                    <a:bodyPr/>
                    <a:lstStyle/>
                    <a:p>
                      <a:pPr>
                        <a:buNone/>
                      </a:pPr>
                      <a:r>
                        <a:rPr lang="es-ES" altLang="en-US" dirty="0"/>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1765300">
                <a:tc>
                  <a:txBody>
                    <a:bodyPr/>
                    <a:lstStyle/>
                    <a:p>
                      <a:pPr>
                        <a:buNone/>
                      </a:pPr>
                      <a:r>
                        <a:rPr lang="es-ES" altLang="en-US" dirty="0" err="1"/>
                        <a:t>Enabler</a:t>
                      </a:r>
                      <a:endParaRPr lang="es-ES" altLang="en-US" dirty="0"/>
                    </a:p>
                  </a:txBody>
                  <a:tcPr/>
                </a:tc>
                <a:tc>
                  <a:txBody>
                    <a:bodyPr/>
                    <a:lstStyle/>
                    <a:p>
                      <a:pPr>
                        <a:buNone/>
                      </a:pPr>
                      <a:r>
                        <a:rPr lang="es-ES" altLang="en-US" dirty="0"/>
                        <a:t>Son habilitadores que apoyan las actividades necesarias para la </a:t>
                      </a:r>
                      <a:r>
                        <a:rPr lang="es-ES" altLang="en-US" dirty="0" err="1"/>
                        <a:t>contruccion</a:t>
                      </a:r>
                      <a:r>
                        <a:rPr lang="es-ES" altLang="en-US" dirty="0"/>
                        <a:t> del incremento, pueden ser </a:t>
                      </a:r>
                      <a:r>
                        <a:rPr lang="es-ES" altLang="en-US" dirty="0" err="1"/>
                        <a:t>tecnicos</a:t>
                      </a:r>
                      <a:r>
                        <a:rPr lang="es-ES" altLang="en-US" dirty="0"/>
                        <a:t>, de </a:t>
                      </a:r>
                      <a:r>
                        <a:rPr lang="es-ES" altLang="en-US" dirty="0" err="1"/>
                        <a:t>exploracion</a:t>
                      </a:r>
                      <a:r>
                        <a:rPr lang="es-ES" altLang="en-US" dirty="0"/>
                        <a:t>, de arquitectura,  o de cumplimiento. Se puede traducir como una Historia de usuario a nivel </a:t>
                      </a:r>
                      <a:r>
                        <a:rPr lang="es-ES" altLang="en-US" dirty="0" err="1"/>
                        <a:t>tecnico</a:t>
                      </a:r>
                      <a:r>
                        <a:rPr lang="es-ES" altLang="en-US" dirty="0"/>
                        <a:t>.</a:t>
                      </a:r>
                    </a:p>
                  </a:txBody>
                  <a:tcPr/>
                </a:tc>
                <a:tc>
                  <a:txBody>
                    <a:bodyPr/>
                    <a:lstStyle/>
                    <a:p>
                      <a:pPr>
                        <a:buNone/>
                      </a:pPr>
                      <a:r>
                        <a:rPr lang="es-ES" altLang="en-US" dirty="0"/>
                        <a:t>Brindar visibilidad del trabajo  técnico necesario para asegurar la entrega de valor.</a:t>
                      </a:r>
                    </a:p>
                  </a:txBody>
                  <a:tcPr/>
                </a:tc>
                <a:tc>
                  <a:txBody>
                    <a:bodyPr/>
                    <a:lstStyle/>
                    <a:p>
                      <a:pPr>
                        <a:buNone/>
                      </a:pPr>
                      <a:r>
                        <a:rPr lang="es-ES" altLang="en-US" dirty="0"/>
                        <a:t>El equipo ágil y el </a:t>
                      </a:r>
                      <a:r>
                        <a:rPr lang="es-ES" altLang="en-US" dirty="0" err="1"/>
                        <a:t>equpo</a:t>
                      </a:r>
                      <a:r>
                        <a:rPr lang="es-ES" altLang="en-US" dirty="0"/>
                        <a:t> de arquitectura e </a:t>
                      </a:r>
                      <a:r>
                        <a:rPr lang="es-ES" altLang="en-US" dirty="0" err="1"/>
                        <a:t>ingenieria</a:t>
                      </a:r>
                      <a:r>
                        <a:rPr lang="es-ES" altLang="en-US" dirty="0"/>
                        <a:t>.</a:t>
                      </a:r>
                    </a:p>
                  </a:txBody>
                  <a:tcPr/>
                </a:tc>
                <a:extLst>
                  <a:ext uri="{0D108BD9-81ED-4DB2-BD59-A6C34878D82A}">
                    <a16:rowId xmlns:a16="http://schemas.microsoft.com/office/drawing/2014/main" val="10001"/>
                  </a:ext>
                </a:extLst>
              </a:tr>
              <a:tr h="2289810">
                <a:tc>
                  <a:txBody>
                    <a:bodyPr/>
                    <a:lstStyle/>
                    <a:p>
                      <a:pPr>
                        <a:buNone/>
                      </a:pPr>
                      <a:r>
                        <a:rPr lang="es-ES" altLang="en-US" dirty="0"/>
                        <a:t>Backlog</a:t>
                      </a:r>
                    </a:p>
                  </a:txBody>
                  <a:tcPr/>
                </a:tc>
                <a:tc>
                  <a:txBody>
                    <a:bodyPr/>
                    <a:lstStyle/>
                    <a:p>
                      <a:pPr>
                        <a:buNone/>
                      </a:pPr>
                      <a:r>
                        <a:rPr lang="es-ES" altLang="en-US" dirty="0"/>
                        <a:t>Es el listado de  </a:t>
                      </a:r>
                      <a:r>
                        <a:rPr lang="es-ES" altLang="en-US" dirty="0" err="1"/>
                        <a:t>Enabler</a:t>
                      </a:r>
                      <a:r>
                        <a:rPr lang="es-ES" altLang="en-US" dirty="0"/>
                        <a:t> o </a:t>
                      </a:r>
                      <a:r>
                        <a:rPr lang="es-ES" altLang="en-US" dirty="0" err="1"/>
                        <a:t>Feature</a:t>
                      </a:r>
                      <a:r>
                        <a:rPr lang="es-ES" altLang="en-US" dirty="0"/>
                        <a:t> que se generan de la necesidad del negocio que aun no se han resuelto, en el cual se refleja la prioridad y el orden en que se deben implementar.  Este artefacto es un documento vivo, ya que puede surgir actualizaciones de los elementos existente, inclusiones de nuevos o eliminación si es el caso.</a:t>
                      </a:r>
                    </a:p>
                  </a:txBody>
                  <a:tcPr/>
                </a:tc>
                <a:tc>
                  <a:txBody>
                    <a:bodyPr/>
                    <a:lstStyle/>
                    <a:p>
                      <a:pPr>
                        <a:buNone/>
                      </a:pPr>
                      <a:r>
                        <a:rPr lang="es-ES" altLang="en-US" dirty="0"/>
                        <a:t>Visualizar, el trabajo por realizar, mostrando la prioridad para el negocio y detallando las necesidades del mismo.</a:t>
                      </a:r>
                    </a:p>
                  </a:txBody>
                  <a:tcPr/>
                </a:tc>
                <a:tc>
                  <a:txBody>
                    <a:bodyPr/>
                    <a:lstStyle/>
                    <a:p>
                      <a:pPr>
                        <a:buNone/>
                      </a:pPr>
                      <a:r>
                        <a:rPr lang="es-ES" altLang="en-US" dirty="0"/>
                        <a:t>El </a:t>
                      </a:r>
                      <a:r>
                        <a:rPr lang="es-ES" altLang="en-US" dirty="0" err="1"/>
                        <a:t>Product</a:t>
                      </a:r>
                      <a:r>
                        <a:rPr lang="es-ES" altLang="en-US" dirty="0"/>
                        <a:t> Management es el encargado de actualizar, priorizar y mantener el Backlog.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477090283"/>
              </p:ext>
            </p:extLst>
          </p:nvPr>
        </p:nvGraphicFramePr>
        <p:xfrm>
          <a:off x="409575" y="1448435"/>
          <a:ext cx="11023600" cy="46805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331335">
                  <a:extLst>
                    <a:ext uri="{9D8B030D-6E8A-4147-A177-3AD203B41FA5}">
                      <a16:colId xmlns:a16="http://schemas.microsoft.com/office/drawing/2014/main" val="20001"/>
                    </a:ext>
                  </a:extLst>
                </a:gridCol>
                <a:gridCol w="2211705">
                  <a:extLst>
                    <a:ext uri="{9D8B030D-6E8A-4147-A177-3AD203B41FA5}">
                      <a16:colId xmlns:a16="http://schemas.microsoft.com/office/drawing/2014/main" val="20002"/>
                    </a:ext>
                  </a:extLst>
                </a:gridCol>
                <a:gridCol w="3165475">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720340">
                <a:tc>
                  <a:txBody>
                    <a:bodyPr/>
                    <a:lstStyle/>
                    <a:p>
                      <a:pPr>
                        <a:buNone/>
                      </a:pPr>
                      <a:r>
                        <a:rPr lang="es-ES" altLang="en-US" dirty="0"/>
                        <a:t>Historias de Usuario</a:t>
                      </a:r>
                    </a:p>
                  </a:txBody>
                  <a:tcPr/>
                </a:tc>
                <a:tc>
                  <a:txBody>
                    <a:bodyPr/>
                    <a:lstStyle/>
                    <a:p>
                      <a:pPr>
                        <a:buNone/>
                      </a:pPr>
                      <a:r>
                        <a:rPr lang="es-ES" altLang="en-US" dirty="0"/>
                        <a:t>Es una descripción breve y clara de una funcionalidad  en lenguaje natural, que debe poderse construir en una </a:t>
                      </a:r>
                      <a:r>
                        <a:rPr lang="es-ES" altLang="en-US" dirty="0" err="1"/>
                        <a:t>iteracion</a:t>
                      </a:r>
                      <a:r>
                        <a:rPr lang="es-ES" altLang="en-US" dirty="0"/>
                        <a:t>.  Estas </a:t>
                      </a:r>
                      <a:r>
                        <a:rPr lang="es-ES" altLang="en-US" dirty="0" err="1"/>
                        <a:t>Hu</a:t>
                      </a:r>
                      <a:r>
                        <a:rPr lang="es-ES" altLang="en-US" dirty="0"/>
                        <a:t> deben ir acompañadas de criterios de </a:t>
                      </a:r>
                      <a:r>
                        <a:rPr lang="es-ES" altLang="en-US" dirty="0" err="1"/>
                        <a:t>acpetación</a:t>
                      </a:r>
                      <a:r>
                        <a:rPr lang="es-ES" altLang="en-US" dirty="0"/>
                        <a:t> que muestran al equipo ágil  las necesidades del usuario y/o PO.</a:t>
                      </a:r>
                    </a:p>
                  </a:txBody>
                  <a:tcPr/>
                </a:tc>
                <a:tc>
                  <a:txBody>
                    <a:bodyPr/>
                    <a:lstStyle/>
                    <a:p>
                      <a:pPr>
                        <a:buNone/>
                      </a:pPr>
                      <a:r>
                        <a:rPr lang="es-ES" altLang="en-US" dirty="0" err="1"/>
                        <a:t>Propocionar</a:t>
                      </a:r>
                      <a:r>
                        <a:rPr lang="es-ES" altLang="en-US" dirty="0"/>
                        <a:t> información necesaria para la construcción del incremento.</a:t>
                      </a:r>
                    </a:p>
                  </a:txBody>
                  <a:tcPr/>
                </a:tc>
                <a:tc>
                  <a:txBody>
                    <a:bodyPr/>
                    <a:lstStyle/>
                    <a:p>
                      <a:pPr>
                        <a:buNone/>
                      </a:pPr>
                      <a:r>
                        <a:rPr lang="es-ES" altLang="en-US" dirty="0"/>
                        <a:t>Si bien es cierto el PO es quien debe escribir las HU funcionales, es importante el apoyo del equipo, ya que en alguno casos intervienen temas </a:t>
                      </a:r>
                      <a:r>
                        <a:rPr lang="es-ES" altLang="en-US" dirty="0" err="1"/>
                        <a:t>tecnicos</a:t>
                      </a:r>
                      <a:r>
                        <a:rPr lang="es-ES" altLang="en-US" dirty="0"/>
                        <a:t> que el PO, no tiene claro. Por otro lado, el equipo puede aportar buenas ideas para cubrir las necesidades del PO.</a:t>
                      </a:r>
                    </a:p>
                  </a:txBody>
                  <a:tcPr/>
                </a:tc>
                <a:extLst>
                  <a:ext uri="{0D108BD9-81ED-4DB2-BD59-A6C34878D82A}">
                    <a16:rowId xmlns:a16="http://schemas.microsoft.com/office/drawing/2014/main" val="10001"/>
                  </a:ext>
                </a:extLst>
              </a:tr>
              <a:tr h="1442720">
                <a:tc>
                  <a:txBody>
                    <a:bodyPr/>
                    <a:lstStyle/>
                    <a:p>
                      <a:pPr>
                        <a:buNone/>
                      </a:pPr>
                      <a:r>
                        <a:rPr lang="es-ES" altLang="en-US" dirty="0" err="1"/>
                        <a:t>Iteration</a:t>
                      </a:r>
                      <a:r>
                        <a:rPr lang="es-ES" altLang="en-US" dirty="0"/>
                        <a:t> Backlog</a:t>
                      </a:r>
                    </a:p>
                  </a:txBody>
                  <a:tcPr/>
                </a:tc>
                <a:tc>
                  <a:txBody>
                    <a:bodyPr/>
                    <a:lstStyle/>
                    <a:p>
                      <a:pPr>
                        <a:buNone/>
                      </a:pPr>
                      <a:r>
                        <a:rPr lang="es-ES" altLang="en-US" dirty="0"/>
                        <a:t>Es el listado de HU y </a:t>
                      </a:r>
                      <a:r>
                        <a:rPr lang="es-ES" altLang="en-US" dirty="0" err="1"/>
                        <a:t>Enablers</a:t>
                      </a:r>
                      <a:r>
                        <a:rPr lang="es-ES" altLang="en-US" dirty="0"/>
                        <a:t> priorizados  que se generan a partir del Backlog de programa y que </a:t>
                      </a:r>
                      <a:r>
                        <a:rPr lang="es-ES" altLang="en-US" dirty="0" err="1"/>
                        <a:t>estan</a:t>
                      </a:r>
                      <a:r>
                        <a:rPr lang="es-ES" altLang="en-US" dirty="0"/>
                        <a:t> comprometidos para ejecutar en la iteración.  </a:t>
                      </a:r>
                    </a:p>
                  </a:txBody>
                  <a:tcPr/>
                </a:tc>
                <a:tc>
                  <a:txBody>
                    <a:bodyPr/>
                    <a:lstStyle/>
                    <a:p>
                      <a:pPr>
                        <a:buNone/>
                      </a:pPr>
                      <a:r>
                        <a:rPr lang="es-ES" altLang="en-US" dirty="0"/>
                        <a:t>Visibilizar el trabajo que se debe realizar en la iteración.</a:t>
                      </a:r>
                    </a:p>
                  </a:txBody>
                  <a:tcPr/>
                </a:tc>
                <a:tc>
                  <a:txBody>
                    <a:bodyPr/>
                    <a:lstStyle/>
                    <a:p>
                      <a:pPr>
                        <a:buNone/>
                      </a:pPr>
                      <a:r>
                        <a:rPr lang="es-ES" altLang="en-US" dirty="0"/>
                        <a:t>El </a:t>
                      </a:r>
                      <a:r>
                        <a:rPr lang="es-ES" altLang="en-US" dirty="0" err="1"/>
                        <a:t>Product</a:t>
                      </a:r>
                      <a:r>
                        <a:rPr lang="es-ES" altLang="en-US" dirty="0"/>
                        <a:t> Owner es el encargado de actualizar, priorizar y mantener el Backlog.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err="1"/>
                        <a:t>Program</a:t>
                      </a:r>
                      <a:r>
                        <a:rPr lang="es-ES" altLang="en-US" dirty="0"/>
                        <a:t> </a:t>
                      </a:r>
                      <a:r>
                        <a:rPr lang="es-ES" altLang="en-US" dirty="0" err="1"/>
                        <a:t>Board</a:t>
                      </a:r>
                      <a:endParaRPr lang="es-ES" altLang="en-US" dirty="0"/>
                    </a:p>
                  </a:txBody>
                  <a:tcPr/>
                </a:tc>
                <a:tc>
                  <a:txBody>
                    <a:bodyPr/>
                    <a:lstStyle/>
                    <a:p>
                      <a:pPr>
                        <a:buNone/>
                      </a:pPr>
                      <a:r>
                        <a:rPr lang="es-ES" altLang="en-US" dirty="0"/>
                        <a:t>Es un tablero, en cual se plasma las </a:t>
                      </a:r>
                      <a:r>
                        <a:rPr lang="es-ES" altLang="en-US" dirty="0" err="1"/>
                        <a:t>Features</a:t>
                      </a:r>
                      <a:r>
                        <a:rPr lang="es-ES" altLang="en-US" dirty="0"/>
                        <a:t> comprometidas por cada equipo, para realizar en el PI en curso. Esta herramienta permite visualizar en que </a:t>
                      </a:r>
                      <a:r>
                        <a:rPr lang="es-ES" altLang="en-US" dirty="0" err="1"/>
                        <a:t>iteracion</a:t>
                      </a:r>
                      <a:r>
                        <a:rPr lang="es-ES" altLang="en-US" dirty="0"/>
                        <a:t> se estima ejecutar cada </a:t>
                      </a:r>
                      <a:r>
                        <a:rPr lang="es-ES" altLang="en-US" dirty="0" err="1"/>
                        <a:t>feature</a:t>
                      </a:r>
                      <a:r>
                        <a:rPr lang="es-ES" altLang="en-US" dirty="0"/>
                        <a:t>, además  de mostrar la dependencias entre equipos, ver que trabajo se realiza mas allá de lo comprometido.</a:t>
                      </a:r>
                    </a:p>
                  </a:txBody>
                  <a:tcPr/>
                </a:tc>
                <a:tc>
                  <a:txBody>
                    <a:bodyPr/>
                    <a:lstStyle/>
                    <a:p>
                      <a:pPr>
                        <a:buNone/>
                      </a:pPr>
                      <a:r>
                        <a:rPr lang="es-ES" altLang="en-US" dirty="0"/>
                        <a:t>Visibilizar el trabajo realizado y por realizar en cada una de las iteraciones del PI, con sus dependencias.</a:t>
                      </a:r>
                    </a:p>
                  </a:txBody>
                  <a:tcPr/>
                </a:tc>
                <a:tc>
                  <a:txBody>
                    <a:bodyPr/>
                    <a:lstStyle/>
                    <a:p>
                      <a:pPr>
                        <a:buNone/>
                      </a:pPr>
                      <a:r>
                        <a:rPr lang="es-ES" altLang="en-US" dirty="0"/>
                        <a:t>El RTE es quién debe gestionar este artefacto con apoyo de los scrum master y lideres ágiles.</a:t>
                      </a:r>
                    </a:p>
                  </a:txBody>
                  <a:tcPr/>
                </a:tc>
                <a:extLst>
                  <a:ext uri="{0D108BD9-81ED-4DB2-BD59-A6C34878D82A}">
                    <a16:rowId xmlns:a16="http://schemas.microsoft.com/office/drawing/2014/main" val="10001"/>
                  </a:ext>
                </a:extLst>
              </a:tr>
              <a:tr h="1442720">
                <a:tc>
                  <a:txBody>
                    <a:bodyPr/>
                    <a:lstStyle/>
                    <a:p>
                      <a:pPr>
                        <a:buNone/>
                      </a:pPr>
                      <a:r>
                        <a:rPr lang="es-ES" altLang="en-US" dirty="0" err="1"/>
                        <a:t>Features</a:t>
                      </a:r>
                      <a:endParaRPr lang="es-ES" altLang="en-US" dirty="0"/>
                    </a:p>
                  </a:txBody>
                  <a:tcPr/>
                </a:tc>
                <a:tc>
                  <a:txBody>
                    <a:bodyPr/>
                    <a:lstStyle/>
                    <a:p>
                      <a:pPr>
                        <a:buNone/>
                      </a:pPr>
                      <a:r>
                        <a:rPr lang="es-ES" altLang="en-US" dirty="0"/>
                        <a:t>Son  funcionalidades que satisfacen las necesidades de los usuarios.</a:t>
                      </a:r>
                    </a:p>
                  </a:txBody>
                  <a:tcPr/>
                </a:tc>
                <a:tc>
                  <a:txBody>
                    <a:bodyPr/>
                    <a:lstStyle/>
                    <a:p>
                      <a:pPr>
                        <a:buNone/>
                      </a:pPr>
                      <a:r>
                        <a:rPr lang="es-ES" altLang="en-US" dirty="0"/>
                        <a:t>Definir funcionalidades que proporcionen un beneficio al negocio.</a:t>
                      </a:r>
                    </a:p>
                  </a:txBody>
                  <a:tcPr/>
                </a:tc>
                <a:tc>
                  <a:txBody>
                    <a:bodyPr/>
                    <a:lstStyle/>
                    <a:p>
                      <a:pPr>
                        <a:buNone/>
                      </a:pPr>
                      <a:r>
                        <a:rPr lang="es-ES" altLang="en-US" dirty="0"/>
                        <a:t>Quien define los </a:t>
                      </a:r>
                      <a:r>
                        <a:rPr lang="es-ES" altLang="en-US" dirty="0" err="1"/>
                        <a:t>Features</a:t>
                      </a:r>
                      <a:r>
                        <a:rPr lang="es-ES" altLang="en-US" dirty="0"/>
                        <a:t> es el </a:t>
                      </a:r>
                      <a:r>
                        <a:rPr lang="es-ES" altLang="en-US" dirty="0" err="1"/>
                        <a:t>Product</a:t>
                      </a:r>
                      <a:r>
                        <a:rPr lang="es-ES" altLang="en-US" dirty="0"/>
                        <a:t> Manager en </a:t>
                      </a:r>
                      <a:r>
                        <a:rPr lang="es-ES" altLang="en-US" dirty="0" err="1"/>
                        <a:t>colaboracion</a:t>
                      </a:r>
                      <a:r>
                        <a:rPr lang="es-ES" altLang="en-US" dirty="0"/>
                        <a:t> con lo </a:t>
                      </a:r>
                      <a:r>
                        <a:rPr lang="es-ES" altLang="en-US" dirty="0" err="1"/>
                        <a:t>Product</a:t>
                      </a:r>
                      <a:r>
                        <a:rPr lang="es-ES" altLang="en-US" dirty="0"/>
                        <a:t> </a:t>
                      </a:r>
                      <a:r>
                        <a:rPr lang="es-ES" altLang="en-US" dirty="0" err="1"/>
                        <a:t>Owners</a:t>
                      </a:r>
                      <a:r>
                        <a:rPr lang="es-ES" altLang="en-US" dirty="0"/>
                        <a:t> y </a:t>
                      </a:r>
                      <a:r>
                        <a:rPr lang="es-ES" altLang="en-US" dirty="0" err="1"/>
                        <a:t>Stakeholder</a:t>
                      </a:r>
                      <a:r>
                        <a:rPr lang="es-ES" altLang="en-US" dirty="0"/>
                        <a:t>. </a:t>
                      </a:r>
                    </a:p>
                    <a:p>
                      <a:pPr>
                        <a:buNone/>
                      </a:pPr>
                      <a:r>
                        <a:rPr lang="es-ES" altLang="en-US" dirty="0"/>
                        <a:t>El equipo de desarrollo, </a:t>
                      </a:r>
                      <a:r>
                        <a:rPr lang="es-ES" altLang="en-US" dirty="0" err="1"/>
                        <a:t>tambien</a:t>
                      </a:r>
                      <a:r>
                        <a:rPr lang="es-ES" altLang="en-US" dirty="0"/>
                        <a:t> puede contribuir en la generación de </a:t>
                      </a:r>
                      <a:r>
                        <a:rPr lang="es-ES" altLang="en-US" dirty="0" err="1"/>
                        <a:t>features</a:t>
                      </a:r>
                      <a:r>
                        <a:rPr lang="es-ES" altLang="en-US" dirty="0"/>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19263" y="1690688"/>
            <a:ext cx="9446002" cy="1476375"/>
          </a:xfrm>
          <a:prstGeom prst="rect">
            <a:avLst/>
          </a:prstGeom>
          <a:noFill/>
        </p:spPr>
        <p:txBody>
          <a:bodyPr wrap="square" rtlCol="0">
            <a:spAutoFit/>
          </a:bodyPr>
          <a:lstStyle/>
          <a:p>
            <a:pPr lvl="1" algn="just"/>
            <a:r>
              <a:rPr lang="es-ES" altLang="en-US" dirty="0"/>
              <a:t>Safe es un marco de trabajo de escalado </a:t>
            </a:r>
            <a:r>
              <a:rPr lang="es-ES" altLang="en-US" dirty="0" err="1"/>
              <a:t>agil</a:t>
            </a:r>
            <a:r>
              <a:rPr lang="es-ES" altLang="en-US" dirty="0"/>
              <a:t> a nivel </a:t>
            </a:r>
            <a:r>
              <a:rPr lang="es-ES" altLang="en-US" dirty="0" err="1"/>
              <a:t>corporacion</a:t>
            </a:r>
            <a:r>
              <a:rPr lang="es-ES" altLang="en-US" dirty="0"/>
              <a:t>,  basado en practicas lean y Ágil, permite  que las organizaciones a </a:t>
            </a:r>
            <a:r>
              <a:rPr lang="es-ES" altLang="en-US" dirty="0" err="1"/>
              <a:t>traves</a:t>
            </a:r>
            <a:r>
              <a:rPr lang="es-ES" altLang="en-US" dirty="0"/>
              <a:t> de la </a:t>
            </a:r>
            <a:r>
              <a:rPr lang="es-ES" altLang="en-US" dirty="0" err="1"/>
              <a:t>definicion</a:t>
            </a:r>
            <a:r>
              <a:rPr lang="es-ES" altLang="en-US" dirty="0"/>
              <a:t>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294843" y="3709706"/>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3851057" y="2967487"/>
            <a:ext cx="7173501" cy="36843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921840904"/>
              </p:ext>
            </p:extLst>
          </p:nvPr>
        </p:nvGraphicFramePr>
        <p:xfrm>
          <a:off x="409575" y="1448435"/>
          <a:ext cx="11023600" cy="387159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a:t>Objetivos de PI</a:t>
                      </a:r>
                    </a:p>
                  </a:txBody>
                  <a:tcPr/>
                </a:tc>
                <a:tc>
                  <a:txBody>
                    <a:bodyPr/>
                    <a:lstStyle/>
                    <a:p>
                      <a:pPr>
                        <a:buNone/>
                      </a:pPr>
                      <a:r>
                        <a:rPr lang="es-ES" altLang="en-US" dirty="0"/>
                        <a:t>Es el listado de los objetivos, que se </a:t>
                      </a:r>
                      <a:r>
                        <a:rPr lang="es-ES" altLang="en-US" dirty="0" err="1"/>
                        <a:t>deberan</a:t>
                      </a:r>
                      <a:r>
                        <a:rPr lang="es-ES" altLang="en-US" dirty="0"/>
                        <a:t> cumplir durante un PI, estos deben estar alineado con los objetivos </a:t>
                      </a:r>
                      <a:r>
                        <a:rPr lang="es-ES" altLang="en-US" dirty="0" err="1"/>
                        <a:t>tecnicos</a:t>
                      </a:r>
                      <a:r>
                        <a:rPr lang="es-ES" altLang="en-US" dirty="0"/>
                        <a:t>, comerciales y organizacionales para que generen valor al negocio.</a:t>
                      </a:r>
                    </a:p>
                  </a:txBody>
                  <a:tcPr/>
                </a:tc>
                <a:tc>
                  <a:txBody>
                    <a:bodyPr/>
                    <a:lstStyle/>
                    <a:p>
                      <a:pPr algn="l">
                        <a:lnSpc>
                          <a:spcPct val="107000"/>
                        </a:lnSpc>
                        <a:spcAft>
                          <a:spcPts val="800"/>
                        </a:spcAft>
                      </a:pPr>
                      <a:r>
                        <a:rPr lang="es-ES" sz="1800" kern="1200" dirty="0">
                          <a:solidFill>
                            <a:schemeClr val="dk1"/>
                          </a:solidFill>
                          <a:latin typeface="+mn-lt"/>
                          <a:ea typeface="+mn-ea"/>
                          <a:cs typeface="+mn-cs"/>
                        </a:rPr>
                        <a:t>Ofrecer un visión clara y compartida de lo que se debe lograr para dar solución a las necesidades del negocio.</a:t>
                      </a:r>
                      <a:endParaRPr lang="es-CO" sz="1800" kern="1200" dirty="0">
                        <a:solidFill>
                          <a:schemeClr val="dk1"/>
                        </a:solidFill>
                        <a:latin typeface="+mn-lt"/>
                        <a:ea typeface="+mn-ea"/>
                        <a:cs typeface="+mn-cs"/>
                      </a:endParaRPr>
                    </a:p>
                  </a:txBody>
                  <a:tcPr marL="89535" marR="89535" marT="0" marB="0"/>
                </a:tc>
                <a:tc>
                  <a:txBody>
                    <a:bodyPr/>
                    <a:lstStyle/>
                    <a:p>
                      <a:pPr>
                        <a:buNone/>
                      </a:pPr>
                      <a:r>
                        <a:rPr lang="es-ES" altLang="en-US" dirty="0"/>
                        <a:t>Equipo ágil y los roles de programa.</a:t>
                      </a:r>
                    </a:p>
                  </a:txBody>
                  <a:tcPr/>
                </a:tc>
                <a:extLst>
                  <a:ext uri="{0D108BD9-81ED-4DB2-BD59-A6C34878D82A}">
                    <a16:rowId xmlns:a16="http://schemas.microsoft.com/office/drawing/2014/main" val="10001"/>
                  </a:ext>
                </a:extLst>
              </a:tr>
              <a:tr h="1442720">
                <a:tc>
                  <a:txBody>
                    <a:bodyPr/>
                    <a:lstStyle/>
                    <a:p>
                      <a:pPr>
                        <a:buNone/>
                      </a:pPr>
                      <a:r>
                        <a:rPr lang="es-ES" altLang="en-US" dirty="0"/>
                        <a:t>Mapa Riesgos PI</a:t>
                      </a:r>
                    </a:p>
                  </a:txBody>
                  <a:tcPr/>
                </a:tc>
                <a:tc>
                  <a:txBody>
                    <a:bodyPr/>
                    <a:lstStyle/>
                    <a:p>
                      <a:pPr>
                        <a:buNone/>
                      </a:pPr>
                      <a:r>
                        <a:rPr lang="es-ES" altLang="en-US" dirty="0"/>
                        <a:t>Es un mapa donde se relacionan los riesgos identificados durante el PI, y a los cuales se les debe generar un plan de mitigación y acción.</a:t>
                      </a:r>
                    </a:p>
                  </a:txBody>
                  <a:tcPr/>
                </a:tc>
                <a:tc>
                  <a:txBody>
                    <a:bodyPr/>
                    <a:lstStyle/>
                    <a:p>
                      <a:pPr>
                        <a:buNone/>
                      </a:pPr>
                      <a:r>
                        <a:rPr lang="es-ES" altLang="en-US" dirty="0"/>
                        <a:t>Dar visibilidad a los hallazgos que puedan poner en riesgo el cumplimiento del PI.</a:t>
                      </a:r>
                    </a:p>
                  </a:txBody>
                  <a:tcPr/>
                </a:tc>
                <a:tc>
                  <a:txBody>
                    <a:bodyPr/>
                    <a:lstStyle/>
                    <a:p>
                      <a:pPr>
                        <a:buNone/>
                      </a:pPr>
                      <a:r>
                        <a:rPr lang="es-ES" altLang="en-US" dirty="0"/>
                        <a:t>La responsabilidad de este mapa, es de todos, pero quien encabeza la gestión del mismo es el RTE.</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3810188196"/>
              </p:ext>
            </p:extLst>
          </p:nvPr>
        </p:nvGraphicFramePr>
        <p:xfrm>
          <a:off x="409575" y="1448435"/>
          <a:ext cx="11023600" cy="4028712"/>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540022">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a:t>Plan PI</a:t>
                      </a:r>
                    </a:p>
                  </a:txBody>
                  <a:tcPr/>
                </a:tc>
                <a:tc>
                  <a:txBody>
                    <a:bodyPr/>
                    <a:lstStyle/>
                    <a:p>
                      <a:pPr>
                        <a:buNone/>
                      </a:pPr>
                      <a:r>
                        <a:rPr lang="es-ES" altLang="en-US" dirty="0"/>
                        <a:t>Es un informe de lo planeado durante el PI </a:t>
                      </a:r>
                      <a:r>
                        <a:rPr lang="es-ES" altLang="en-US" dirty="0" err="1"/>
                        <a:t>Planning</a:t>
                      </a:r>
                      <a:r>
                        <a:rPr lang="es-ES" altLang="en-US" dirty="0"/>
                        <a:t>. Que debe contener, los objetivos, los compromisos de cada equipo, y un plan inicial de </a:t>
                      </a:r>
                      <a:r>
                        <a:rPr lang="es-ES" altLang="en-US" dirty="0" err="1"/>
                        <a:t>ejecucion</a:t>
                      </a:r>
                      <a:r>
                        <a:rPr lang="es-ES" altLang="en-US" dirty="0"/>
                        <a:t> del PI.</a:t>
                      </a:r>
                    </a:p>
                  </a:txBody>
                  <a:tcPr/>
                </a:tc>
                <a:tc>
                  <a:txBody>
                    <a:bodyPr/>
                    <a:lstStyle/>
                    <a:p>
                      <a:pPr>
                        <a:buNone/>
                      </a:pPr>
                      <a:r>
                        <a:rPr lang="es-ES" altLang="en-US" dirty="0"/>
                        <a:t>Documentar  los resultados del PI </a:t>
                      </a:r>
                      <a:r>
                        <a:rPr lang="es-ES" altLang="en-US" dirty="0" err="1"/>
                        <a:t>Planning</a:t>
                      </a:r>
                      <a:r>
                        <a:rPr lang="es-ES" altLang="en-US" dirty="0"/>
                        <a:t>.</a:t>
                      </a:r>
                    </a:p>
                  </a:txBody>
                  <a:tcPr/>
                </a:tc>
                <a:tc>
                  <a:txBody>
                    <a:bodyPr/>
                    <a:lstStyle/>
                    <a:p>
                      <a:pPr>
                        <a:buNone/>
                      </a:pPr>
                      <a:r>
                        <a:rPr lang="es-ES" altLang="en-US" dirty="0"/>
                        <a:t>RTE</a:t>
                      </a:r>
                    </a:p>
                  </a:txBody>
                  <a:tcPr/>
                </a:tc>
                <a:extLst>
                  <a:ext uri="{0D108BD9-81ED-4DB2-BD59-A6C34878D82A}">
                    <a16:rowId xmlns:a16="http://schemas.microsoft.com/office/drawing/2014/main" val="10001"/>
                  </a:ext>
                </a:extLst>
              </a:tr>
              <a:tr h="1442720">
                <a:tc>
                  <a:txBody>
                    <a:bodyPr/>
                    <a:lstStyle/>
                    <a:p>
                      <a:pPr>
                        <a:buNone/>
                      </a:pPr>
                      <a:r>
                        <a:rPr lang="es-ES" altLang="en-US" dirty="0"/>
                        <a:t>MVP</a:t>
                      </a:r>
                    </a:p>
                  </a:txBody>
                  <a:tcPr/>
                </a:tc>
                <a:tc>
                  <a:txBody>
                    <a:bodyPr/>
                    <a:lstStyle/>
                    <a:p>
                      <a:pPr>
                        <a:buNone/>
                      </a:pPr>
                      <a:r>
                        <a:rPr lang="es-ES" altLang="en-US" dirty="0"/>
                        <a:t>Es una versión de un producto que permite a través de </a:t>
                      </a:r>
                      <a:r>
                        <a:rPr lang="es-ES" altLang="en-US" dirty="0" err="1"/>
                        <a:t>feedback</a:t>
                      </a:r>
                      <a:r>
                        <a:rPr lang="es-ES" altLang="en-US" dirty="0"/>
                        <a:t> de los mismos usuarios, recolectar información para aprender y mejorar las siguientes versiones y así asegurar un producto de valor.</a:t>
                      </a:r>
                    </a:p>
                  </a:txBody>
                  <a:tcPr/>
                </a:tc>
                <a:tc>
                  <a:txBody>
                    <a:bodyPr/>
                    <a:lstStyle/>
                    <a:p>
                      <a:pPr>
                        <a:buNone/>
                      </a:pPr>
                      <a:r>
                        <a:rPr lang="es-ES" altLang="en-US" dirty="0"/>
                        <a:t>Asegurar la entrega de valor al negocio.</a:t>
                      </a:r>
                    </a:p>
                  </a:txBody>
                  <a:tcPr/>
                </a:tc>
                <a:tc>
                  <a:txBody>
                    <a:bodyPr/>
                    <a:lstStyle/>
                    <a:p>
                      <a:pPr>
                        <a:buNone/>
                      </a:pPr>
                      <a:r>
                        <a:rPr lang="es-ES" altLang="en-US" dirty="0"/>
                        <a:t>Equipo ágil, RTE, Business </a:t>
                      </a:r>
                      <a:r>
                        <a:rPr lang="es-ES" altLang="en-US" dirty="0" err="1"/>
                        <a:t>Owners</a:t>
                      </a:r>
                      <a:r>
                        <a:rPr lang="es-ES" altLang="en-US" dirty="0"/>
                        <a:t>, </a:t>
                      </a:r>
                      <a:r>
                        <a:rPr lang="es-ES" altLang="en-US" dirty="0" err="1"/>
                        <a:t>Product</a:t>
                      </a:r>
                      <a:r>
                        <a:rPr lang="es-ES" altLang="en-US" dirty="0"/>
                        <a:t> Manager.</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dirty="0">
                <a:solidFill>
                  <a:srgbClr val="AD198D"/>
                </a:solidFill>
              </a:rPr>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057"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081"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Salidas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Story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Historias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flipH="1">
            <a:off x="9446895" y="1569561"/>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flipH="1">
            <a:off x="9488897"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flipH="1">
            <a:off x="9488898" y="3678555"/>
            <a:ext cx="1898014"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flipH="1">
            <a:off x="9488898" y="4789805"/>
            <a:ext cx="2045970"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rgbClr val="AD198D"/>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747859"/>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736600" y="2328974"/>
            <a:ext cx="10515600"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736600" y="3654537"/>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77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349770" y="3244334"/>
            <a:ext cx="1492460" cy="369332"/>
          </a:xfrm>
          <a:prstGeom prst="rect">
            <a:avLst/>
          </a:prstGeom>
        </p:spPr>
        <p:txBody>
          <a:bodyPr wrap="none">
            <a:spAutoFit/>
          </a:bodyPr>
          <a:lstStyle/>
          <a:p>
            <a:pPr>
              <a:buNone/>
            </a:pPr>
            <a:r>
              <a:rPr lang="es-ES" altLang="en-US" dirty="0"/>
              <a:t>Scrum Master</a:t>
            </a:r>
            <a:endParaRPr lang="es-ES" altLang="en-US" dirty="0"/>
          </a:p>
        </p:txBody>
      </p:sp>
    </p:spTree>
    <p:extLst>
      <p:ext uri="{BB962C8B-B14F-4D97-AF65-F5344CB8AC3E}">
        <p14:creationId xmlns:p14="http://schemas.microsoft.com/office/powerpoint/2010/main" val="8770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a:cxnSpLocks/>
          </p:cNvCxnSpPr>
          <p:nvPr/>
        </p:nvCxnSpPr>
        <p:spPr>
          <a:xfrm>
            <a:off x="409575" y="1278116"/>
            <a:ext cx="1042900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85366282"/>
              </p:ext>
            </p:extLst>
          </p:nvPr>
        </p:nvGraphicFramePr>
        <p:xfrm>
          <a:off x="409575" y="1501443"/>
          <a:ext cx="11023600" cy="48837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225290">
                  <a:extLst>
                    <a:ext uri="{9D8B030D-6E8A-4147-A177-3AD203B41FA5}">
                      <a16:colId xmlns:a16="http://schemas.microsoft.com/office/drawing/2014/main" val="20001"/>
                    </a:ext>
                  </a:extLst>
                </a:gridCol>
                <a:gridCol w="3390265">
                  <a:extLst>
                    <a:ext uri="{9D8B030D-6E8A-4147-A177-3AD203B41FA5}">
                      <a16:colId xmlns:a16="http://schemas.microsoft.com/office/drawing/2014/main" val="20002"/>
                    </a:ext>
                  </a:extLst>
                </a:gridCol>
                <a:gridCol w="209296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dirty="0"/>
                        <a:t>Scrum Master</a:t>
                      </a:r>
                    </a:p>
                  </a:txBody>
                  <a:tcPr/>
                </a:tc>
                <a:tc>
                  <a:txBody>
                    <a:bodyPr/>
                    <a:lstStyle/>
                    <a:p>
                      <a:pPr>
                        <a:buNone/>
                      </a:pPr>
                      <a:r>
                        <a:rPr lang="es-ES" altLang="en-US" dirty="0"/>
                        <a:t>Es el líder servicial del equipo ágil, es la persona encargada de guiar la adopción del </a:t>
                      </a:r>
                      <a:r>
                        <a:rPr lang="es-ES" altLang="en-US" dirty="0" err="1"/>
                        <a:t>framework</a:t>
                      </a:r>
                      <a:r>
                        <a:rPr lang="es-ES" altLang="en-US" dirty="0"/>
                        <a:t> de trabajo ágil, también apoya al equipo para solucionar o escalar impedimentos.</a:t>
                      </a:r>
                    </a:p>
                  </a:txBody>
                  <a:tcPr/>
                </a:tc>
                <a:tc>
                  <a:txBody>
                    <a:bodyPr/>
                    <a:lstStyle/>
                    <a:p>
                      <a:pPr>
                        <a:buNone/>
                      </a:pPr>
                      <a:r>
                        <a:rPr lang="es-ES" altLang="en-US" dirty="0"/>
                        <a:t>- Facilitar las ceremonias durante la iteración.</a:t>
                      </a:r>
                    </a:p>
                    <a:p>
                      <a:pPr>
                        <a:buNone/>
                      </a:pPr>
                      <a:r>
                        <a:rPr lang="es-ES" altLang="en-US" dirty="0"/>
                        <a:t>- Enseñar el </a:t>
                      </a:r>
                      <a:r>
                        <a:rPr lang="es-ES" altLang="en-US" dirty="0" err="1"/>
                        <a:t>framework</a:t>
                      </a:r>
                      <a:r>
                        <a:rPr lang="es-ES" altLang="en-US" dirty="0"/>
                        <a:t> ágil al equipo.</a:t>
                      </a:r>
                    </a:p>
                    <a:p>
                      <a:pPr>
                        <a:buNone/>
                      </a:pPr>
                      <a:r>
                        <a:rPr lang="es-ES" altLang="en-US" dirty="0"/>
                        <a:t>- Gestionar impedimentos.</a:t>
                      </a:r>
                    </a:p>
                    <a:p>
                      <a:pPr>
                        <a:buNone/>
                      </a:pPr>
                      <a:r>
                        <a:rPr lang="es-ES" altLang="en-US" dirty="0"/>
                        <a:t>- Escalar Impedimentos que no estén a su alcance.</a:t>
                      </a:r>
                    </a:p>
                    <a:p>
                      <a:pPr>
                        <a:buNone/>
                      </a:pPr>
                      <a:r>
                        <a:rPr lang="es-ES" altLang="en-US" dirty="0"/>
                        <a:t>- Proteger al equipo de personas y situaciones externas que puedan afectar la productividad del mismo.</a:t>
                      </a:r>
                    </a:p>
                    <a:p>
                      <a:pPr>
                        <a:buNone/>
                      </a:pPr>
                      <a:r>
                        <a:rPr lang="es-ES" altLang="en-US" dirty="0"/>
                        <a:t>- Acompañar al PO, para que gestione un buen Backlog.</a:t>
                      </a:r>
                    </a:p>
                    <a:p>
                      <a:pPr>
                        <a:buNone/>
                      </a:pPr>
                      <a:r>
                        <a:rPr lang="es-ES" altLang="en-US" dirty="0"/>
                        <a:t>- Asegurar que el equipo cuente las herramientas necesarias para el desarrollo de la </a:t>
                      </a:r>
                      <a:r>
                        <a:rPr lang="es-ES" altLang="en-US" dirty="0" err="1"/>
                        <a:t>iteracion</a:t>
                      </a:r>
                      <a:r>
                        <a:rPr lang="es-ES" altLang="en-US" dirty="0"/>
                        <a:t>.</a:t>
                      </a:r>
                    </a:p>
                  </a:txBody>
                  <a:tcPr/>
                </a:tc>
                <a:tc>
                  <a:txBody>
                    <a:bodyPr/>
                    <a:lstStyle/>
                    <a:p>
                      <a:pPr>
                        <a:buNone/>
                      </a:pPr>
                      <a:r>
                        <a:rPr lang="es-ES" altLang="en-US" dirty="0"/>
                        <a:t>-Garantizar el buen uso de los marcos de trabajo y herramientas  ágiles y guiar al equipo Scrum a lograr los objetivos del proyecto o servicio basándose en las buenas practicas.</a:t>
                      </a:r>
                    </a:p>
                    <a:p>
                      <a:pPr>
                        <a:buNone/>
                      </a:pPr>
                      <a:r>
                        <a:rPr lang="es-ES" altLang="en-US" dirty="0"/>
                        <a:t> -</a:t>
                      </a:r>
                      <a:r>
                        <a:rPr lang="es-ES" altLang="en-US" sz="1800" dirty="0">
                          <a:sym typeface="+mn-ea"/>
                        </a:rPr>
                        <a:t>ser un agente de cambio, comprometido a generar cultura ágil.</a:t>
                      </a:r>
                      <a:endParaRPr lang="es-ES" altLang="en-US" dirty="0"/>
                    </a:p>
                    <a:p>
                      <a:pPr>
                        <a:buNone/>
                      </a:pPr>
                      <a:endParaRPr lang="es-ES"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84632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206240">
                <a:tc>
                  <a:txBody>
                    <a:bodyPr/>
                    <a:lstStyle/>
                    <a:p>
                      <a:pPr>
                        <a:buNone/>
                      </a:pPr>
                      <a:r>
                        <a:rPr lang="es-ES" altLang="en-US"/>
                        <a:t>Dev Team</a:t>
                      </a:r>
                    </a:p>
                  </a:txBody>
                  <a:tcPr/>
                </a:tc>
                <a:tc>
                  <a:txBody>
                    <a:bodyPr/>
                    <a:lstStyle/>
                    <a:p>
                      <a:pPr>
                        <a:buNone/>
                      </a:pPr>
                      <a:r>
                        <a:rPr lang="es-ES" altLang="en-US"/>
                        <a:t>Equipo de desarrollo, encargado de generar el incremento del producto. El equipo puede estar conformado por:</a:t>
                      </a:r>
                    </a:p>
                    <a:p>
                      <a:pPr>
                        <a:buNone/>
                      </a:pPr>
                      <a:endParaRPr lang="es-ES" altLang="en-US"/>
                    </a:p>
                    <a:p>
                      <a:pPr>
                        <a:buNone/>
                      </a:pPr>
                      <a:r>
                        <a:rPr lang="es-ES" altLang="en-US"/>
                        <a:t>Desarrolladores</a:t>
                      </a:r>
                    </a:p>
                    <a:p>
                      <a:pPr>
                        <a:buNone/>
                      </a:pPr>
                      <a:r>
                        <a:rPr lang="es-ES" altLang="en-US"/>
                        <a:t>Arquitectos</a:t>
                      </a:r>
                    </a:p>
                    <a:p>
                      <a:pPr>
                        <a:buNone/>
                      </a:pPr>
                      <a:r>
                        <a:rPr lang="es-ES" altLang="en-US"/>
                        <a:t>Lideres Técnicos</a:t>
                      </a:r>
                    </a:p>
                    <a:p>
                      <a:pPr>
                        <a:buNone/>
                      </a:pPr>
                      <a:r>
                        <a:rPr lang="es-ES" altLang="en-US"/>
                        <a:t>Testers</a:t>
                      </a:r>
                    </a:p>
                    <a:p>
                      <a:pPr>
                        <a:buNone/>
                      </a:pPr>
                      <a:r>
                        <a:rPr lang="es-ES" altLang="en-US"/>
                        <a:t>y todo aquel rol necesario para producir incremento de valor. </a:t>
                      </a:r>
                    </a:p>
                  </a:txBody>
                  <a:tcPr/>
                </a:tc>
                <a:tc>
                  <a:txBody>
                    <a:bodyPr/>
                    <a:lstStyle/>
                    <a:p>
                      <a:pPr>
                        <a:buNone/>
                      </a:pPr>
                      <a:r>
                        <a:rPr lang="es-ES" altLang="en-US"/>
                        <a:t>- Generar incremento de producto, con valor y calidad.</a:t>
                      </a:r>
                    </a:p>
                    <a:p>
                      <a:pPr>
                        <a:buNone/>
                      </a:pPr>
                      <a:r>
                        <a:rPr lang="es-ES" altLang="en-US"/>
                        <a:t>- Comunicar impedimentos y riesgos, identificados en la iteración al scrum Master.</a:t>
                      </a:r>
                    </a:p>
                    <a:p>
                      <a:pPr>
                        <a:buNone/>
                      </a:pPr>
                      <a:r>
                        <a:rPr lang="es-ES" altLang="en-US"/>
                        <a:t>--    Asegurar el cumplimiento de las Daily.</a:t>
                      </a:r>
                    </a:p>
                    <a:p>
                      <a:pPr>
                        <a:buNone/>
                      </a:pPr>
                      <a:r>
                        <a:rPr lang="es-ES" altLang="en-US"/>
                        <a:t>- Actualizar en los tableros Kanban el estado de sus tareas.</a:t>
                      </a:r>
                    </a:p>
                  </a:txBody>
                  <a:tcPr/>
                </a:tc>
                <a:tc>
                  <a:txBody>
                    <a:bodyPr/>
                    <a:lstStyle/>
                    <a:p>
                      <a:pPr>
                        <a:buNone/>
                      </a:pPr>
                      <a:r>
                        <a:rPr lang="es-ES" altLang="en-US" sz="1800">
                          <a:sym typeface="+mn-ea"/>
                        </a:rPr>
                        <a:t>- Trabajar de manera colaborativa y en equipo.</a:t>
                      </a:r>
                    </a:p>
                    <a:p>
                      <a:pPr>
                        <a:buNone/>
                      </a:pPr>
                      <a:r>
                        <a:rPr lang="es-ES" altLang="en-US" sz="1800">
                          <a:sym typeface="+mn-ea"/>
                        </a:rPr>
                        <a:t>- Ser auto organizados y gestionar sus propias tareas.</a:t>
                      </a:r>
                    </a:p>
                    <a:p>
                      <a:pPr>
                        <a:buNone/>
                      </a:pPr>
                      <a:endParaRPr lang="es-ES" altLang="en-US" sz="1800">
                        <a:sym typeface="+mn-ea"/>
                      </a:endParaRPr>
                    </a:p>
                    <a:p>
                      <a:pPr>
                        <a:buNone/>
                      </a:pPr>
                      <a:r>
                        <a:rPr lang="es-ES" altLang="en-US" sz="1800">
                          <a:sym typeface="+mn-ea"/>
                        </a:rPr>
                        <a:t>- Comunicarse de manera asertiva y no violenta con sus compañeros.</a:t>
                      </a:r>
                    </a:p>
                    <a:p>
                      <a:pPr>
                        <a:buNone/>
                      </a:pPr>
                      <a:endParaRPr lang="es-ES" altLang="en-US" sz="1800">
                        <a:sym typeface="+mn-ea"/>
                      </a:endParaRPr>
                    </a:p>
                    <a:p>
                      <a:pPr>
                        <a:buNone/>
                      </a:pPr>
                      <a:r>
                        <a:rPr lang="es-ES" altLang="en-US" sz="1800">
                          <a:sym typeface="+mn-ea"/>
                        </a:rPr>
                        <a:t>- Contribuir a la mejora continua desde su perspectiva y conocimientos.</a:t>
                      </a:r>
                    </a:p>
                    <a:p>
                      <a:pPr>
                        <a:buNone/>
                      </a:pPr>
                      <a:endParaRPr lang="es-ES" altLang="en-US"/>
                    </a:p>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629</TotalTime>
  <Words>5195</Words>
  <Application>Microsoft Office PowerPoint</Application>
  <PresentationFormat>Panorámica</PresentationFormat>
  <Paragraphs>636</Paragraphs>
  <Slides>54</Slides>
  <Notes>0</Notes>
  <HiddenSlides>0</HiddenSlides>
  <MMClips>0</MMClips>
  <ScaleCrop>false</ScaleCrop>
  <HeadingPairs>
    <vt:vector size="8" baseType="variant">
      <vt:variant>
        <vt:lpstr>Fuentes usadas</vt:lpstr>
      </vt:variant>
      <vt:variant>
        <vt:i4>6</vt:i4>
      </vt:variant>
      <vt:variant>
        <vt:lpstr>Tema</vt:lpstr>
      </vt:variant>
      <vt:variant>
        <vt:i4>3</vt:i4>
      </vt:variant>
      <vt:variant>
        <vt:lpstr>Servidores OLE incrustados</vt:lpstr>
      </vt:variant>
      <vt:variant>
        <vt:i4>1</vt:i4>
      </vt:variant>
      <vt:variant>
        <vt:lpstr>Títulos de diapositiva</vt:lpstr>
      </vt:variant>
      <vt:variant>
        <vt:i4>54</vt:i4>
      </vt:variant>
    </vt:vector>
  </HeadingPairs>
  <TitlesOfParts>
    <vt:vector size="64" baseType="lpstr">
      <vt:lpstr>Arial</vt:lpstr>
      <vt:lpstr>Calibri</vt:lpstr>
      <vt:lpstr>Calibri Light</vt:lpstr>
      <vt:lpstr>Cambria Math</vt:lpstr>
      <vt:lpstr>Candara</vt:lpstr>
      <vt:lpstr>Wingdings</vt:lpstr>
      <vt:lpstr>Tema de Office</vt:lpstr>
      <vt:lpstr>1_Tema de Office</vt:lpstr>
      <vt:lpstr>Office Theme</vt:lpstr>
      <vt:lpstr>Bitmap Image</vt:lpstr>
      <vt:lpstr>Modelo Ágil Experian</vt:lpstr>
      <vt:lpstr>Introducción</vt:lpstr>
      <vt:lpstr>Valores Safe</vt:lpstr>
      <vt:lpstr>Valores Safe</vt:lpstr>
      <vt:lpstr>Principios  Safe</vt:lpstr>
      <vt:lpstr>Roles</vt:lpstr>
      <vt:lpstr>Presentación de PowerPoint</vt:lpstr>
      <vt:lpstr> </vt:lpstr>
      <vt:lpstr> </vt:lpstr>
      <vt:lpstr> </vt:lpstr>
      <vt:lpstr> </vt:lpstr>
      <vt:lpstr> </vt:lpstr>
      <vt:lpstr> </vt:lpstr>
      <vt:lpstr> </vt:lpstr>
      <vt:lpstr>Artefactos</vt:lpstr>
      <vt:lpstr> </vt:lpstr>
      <vt:lpstr> </vt:lpstr>
      <vt:lpstr> </vt:lpstr>
      <vt:lpstr> </vt:lpstr>
      <vt:lpstr> </vt:lpstr>
      <vt:lpstr> </vt:lpstr>
      <vt:lpstr>Ceremonias o Eventos - SAFE</vt:lpstr>
      <vt:lpstr>Presentación de PowerPoint</vt:lpstr>
      <vt:lpstr>Presentación de PowerPoint</vt:lpstr>
      <vt:lpstr> </vt:lpstr>
      <vt:lpstr> </vt:lpstr>
      <vt:lpstr> </vt:lpstr>
      <vt:lpstr> </vt:lpstr>
      <vt:lpstr>Entradas y Salidas: PI Planning</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Rene</cp:lastModifiedBy>
  <cp:revision>264</cp:revision>
  <cp:lastPrinted>2018-12-03T22:34:58Z</cp:lastPrinted>
  <dcterms:created xsi:type="dcterms:W3CDTF">2018-07-06T13:00:00Z</dcterms:created>
  <dcterms:modified xsi:type="dcterms:W3CDTF">2018-12-06T03:26:14Z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